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9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1.xml" ContentType="application/vnd.openxmlformats-officedocument.theme+xml"/>
  <Override PartName="/ppt/slideLayouts/slideLayout30.xml" ContentType="application/vnd.openxmlformats-officedocument.presentationml.slideLayout+xml"/>
  <Override PartName="/ppt/theme/theme12.xml" ContentType="application/vnd.openxmlformats-officedocument.theme+xml"/>
  <Override PartName="/ppt/slideLayouts/slideLayout31.xml" ContentType="application/vnd.openxmlformats-officedocument.presentationml.slideLayout+xml"/>
  <Override PartName="/ppt/theme/theme13.xml" ContentType="application/vnd.openxmlformats-officedocument.theme+xml"/>
  <Override PartName="/ppt/slideLayouts/slideLayout32.xml" ContentType="application/vnd.openxmlformats-officedocument.presentationml.slideLayout+xml"/>
  <Override PartName="/ppt/theme/theme14.xml" ContentType="application/vnd.openxmlformats-officedocument.theme+xml"/>
  <Override PartName="/ppt/slideLayouts/slideLayout33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3704" r:id="rId2"/>
    <p:sldMasterId id="2147483708" r:id="rId3"/>
    <p:sldMasterId id="2147483724" r:id="rId4"/>
    <p:sldMasterId id="2147483712" r:id="rId5"/>
    <p:sldMasterId id="2147483714" r:id="rId6"/>
    <p:sldMasterId id="2147483716" r:id="rId7"/>
    <p:sldMasterId id="2147483684" r:id="rId8"/>
    <p:sldMasterId id="2147483674" r:id="rId9"/>
    <p:sldMasterId id="2147483696" r:id="rId10"/>
    <p:sldMasterId id="2147483688" r:id="rId11"/>
    <p:sldMasterId id="2147483672" r:id="rId12"/>
    <p:sldMasterId id="2147483718" r:id="rId13"/>
    <p:sldMasterId id="2147483720" r:id="rId14"/>
    <p:sldMasterId id="2147483722" r:id="rId15"/>
  </p:sldMasterIdLst>
  <p:notesMasterIdLst>
    <p:notesMasterId r:id="rId32"/>
  </p:notesMasterIdLst>
  <p:sldIdLst>
    <p:sldId id="256" r:id="rId16"/>
    <p:sldId id="266" r:id="rId17"/>
    <p:sldId id="262" r:id="rId18"/>
    <p:sldId id="306" r:id="rId19"/>
    <p:sldId id="307" r:id="rId20"/>
    <p:sldId id="305" r:id="rId21"/>
    <p:sldId id="357" r:id="rId22"/>
    <p:sldId id="361" r:id="rId23"/>
    <p:sldId id="356" r:id="rId24"/>
    <p:sldId id="358" r:id="rId25"/>
    <p:sldId id="359" r:id="rId26"/>
    <p:sldId id="360" r:id="rId27"/>
    <p:sldId id="362" r:id="rId28"/>
    <p:sldId id="330" r:id="rId29"/>
    <p:sldId id="332" r:id="rId30"/>
    <p:sldId id="25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204"/>
    <a:srgbClr val="E8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65611" autoAdjust="0"/>
  </p:normalViewPr>
  <p:slideViewPr>
    <p:cSldViewPr snapToGrid="0" snapToObjects="1">
      <p:cViewPr varScale="1">
        <p:scale>
          <a:sx n="82" d="100"/>
          <a:sy n="82" d="100"/>
        </p:scale>
        <p:origin x="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1" d="100"/>
          <a:sy n="101" d="100"/>
        </p:scale>
        <p:origin x="190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AAA90-823F-DC4D-97DA-1717671DFB77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62496-206A-7245-9035-8E6E0DD62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0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party_cert_tip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shell.com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Tux Gnu Linux Penguin Free Transparent Image HD PNG Image">
            <a:extLst>
              <a:ext uri="{FF2B5EF4-FFF2-40B4-BE49-F238E27FC236}">
                <a16:creationId xmlns:a16="http://schemas.microsoft.com/office/drawing/2014/main" id="{2A6C489D-D516-4050-8DE7-4F035BBFC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18" y="4632838"/>
            <a:ext cx="2577010" cy="298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086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2683266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Menlo"/>
              </a:rPr>
              <a:t>less /proc/modules  #display kernel modules</a:t>
            </a:r>
          </a:p>
          <a:p>
            <a:r>
              <a:rPr lang="en-US" b="0" i="0" dirty="0" err="1">
                <a:solidFill>
                  <a:srgbClr val="111111"/>
                </a:solidFill>
                <a:effectLst/>
                <a:latin typeface="Menlo"/>
              </a:rPr>
              <a:t>lsmod</a:t>
            </a:r>
            <a:r>
              <a:rPr lang="en-US" b="0" i="0" dirty="0">
                <a:solidFill>
                  <a:srgbClr val="111111"/>
                </a:solidFill>
                <a:effectLst/>
                <a:latin typeface="Menlo"/>
              </a:rPr>
              <a:t>  #display kernel module with formatted output</a:t>
            </a:r>
          </a:p>
          <a:p>
            <a:endParaRPr lang="en-US" altLang="en-US" b="0" i="0" dirty="0">
              <a:solidFill>
                <a:srgbClr val="111111"/>
              </a:solidFill>
              <a:effectLst/>
              <a:latin typeface="Menlo"/>
            </a:endParaRPr>
          </a:p>
          <a:p>
            <a:r>
              <a:rPr lang="en-US" b="0" i="0" dirty="0" err="1">
                <a:solidFill>
                  <a:srgbClr val="111111"/>
                </a:solidFill>
                <a:effectLst/>
                <a:latin typeface="Menlo"/>
              </a:rPr>
              <a:t>modinfo</a:t>
            </a:r>
            <a:r>
              <a:rPr lang="en-US" b="0" i="0" dirty="0">
                <a:solidFill>
                  <a:srgbClr val="111111"/>
                </a:solidFill>
                <a:effectLst/>
                <a:latin typeface="Menlo"/>
              </a:rPr>
              <a:t> driver-Name-Here</a:t>
            </a:r>
            <a:br>
              <a:rPr lang="en-US" dirty="0"/>
            </a:br>
            <a:r>
              <a:rPr lang="en-US" b="0" i="0" dirty="0" err="1">
                <a:solidFill>
                  <a:srgbClr val="111111"/>
                </a:solidFill>
                <a:effectLst/>
                <a:latin typeface="Menlo"/>
              </a:rPr>
              <a:t>modinfo</a:t>
            </a:r>
            <a:r>
              <a:rPr lang="en-US" b="0" i="0" dirty="0">
                <a:solidFill>
                  <a:srgbClr val="111111"/>
                </a:solidFill>
                <a:effectLst/>
                <a:latin typeface="Menlo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Menlo"/>
              </a:rPr>
              <a:t>thermal_sys</a:t>
            </a:r>
            <a:br>
              <a:rPr lang="en-US" dirty="0"/>
            </a:br>
            <a:r>
              <a:rPr lang="en-US" b="0" i="0" dirty="0" err="1">
                <a:solidFill>
                  <a:srgbClr val="111111"/>
                </a:solidFill>
                <a:effectLst/>
                <a:latin typeface="Menlo"/>
              </a:rPr>
              <a:t>modinfo</a:t>
            </a:r>
            <a:r>
              <a:rPr lang="en-US" b="0" i="0" dirty="0">
                <a:solidFill>
                  <a:srgbClr val="111111"/>
                </a:solidFill>
                <a:effectLst/>
                <a:latin typeface="Menlo"/>
              </a:rPr>
              <a:t> e1000e</a:t>
            </a:r>
          </a:p>
          <a:p>
            <a:endParaRPr lang="en-US" altLang="en-US" b="0" i="0" dirty="0">
              <a:solidFill>
                <a:srgbClr val="111111"/>
              </a:solidFill>
              <a:effectLst/>
              <a:latin typeface="Menlo"/>
            </a:endParaRPr>
          </a:p>
          <a:p>
            <a:r>
              <a:rPr lang="en-US" b="0" dirty="0">
                <a:solidFill>
                  <a:srgbClr val="7A0874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dirty="0"/>
              <a:t>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"Kernel drivers 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99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/lib/modules/</a:t>
            </a:r>
            <a:r>
              <a:rPr lang="en-US" b="0" dirty="0">
                <a:solidFill>
                  <a:srgbClr val="007800"/>
                </a:solidFill>
                <a:effectLst/>
                <a:latin typeface="Consolas" panose="020B0609020204030204" pitchFamily="49" charset="0"/>
              </a:rPr>
              <a:t>$(</a:t>
            </a:r>
            <a:r>
              <a:rPr lang="en-US" b="0" dirty="0" err="1">
                <a:solidFill>
                  <a:srgbClr val="007800"/>
                </a:solidFill>
                <a:effectLst/>
                <a:latin typeface="Consolas" panose="020B0609020204030204" pitchFamily="49" charset="0"/>
              </a:rPr>
              <a:t>uname</a:t>
            </a:r>
            <a:r>
              <a:rPr lang="en-US" b="0" dirty="0">
                <a:solidFill>
                  <a:srgbClr val="007800"/>
                </a:solidFill>
                <a:effectLst/>
                <a:latin typeface="Consolas" panose="020B0609020204030204" pitchFamily="49" charset="0"/>
              </a:rPr>
              <a:t> -r)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/kernel/drivers/</a:t>
            </a:r>
            <a:r>
              <a:rPr lang="en-US" b="0" dirty="0">
                <a:solidFill>
                  <a:srgbClr val="000099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99"/>
                </a:solidFill>
                <a:effectLst/>
                <a:latin typeface="Consolas" panose="020B0609020204030204" pitchFamily="49" charset="0"/>
              </a:rPr>
              <a:t>\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 Linux kernel version </a:t>
            </a:r>
            <a:r>
              <a:rPr lang="en-US" b="0" dirty="0">
                <a:solidFill>
                  <a:srgbClr val="000099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b="0" dirty="0">
                <a:solidFill>
                  <a:srgbClr val="007800"/>
                </a:solidFill>
                <a:effectLst/>
                <a:latin typeface="Consolas" panose="020B0609020204030204" pitchFamily="49" charset="0"/>
              </a:rPr>
              <a:t>$(</a:t>
            </a:r>
            <a:r>
              <a:rPr lang="en-US" b="0" dirty="0" err="1">
                <a:solidFill>
                  <a:srgbClr val="007800"/>
                </a:solidFill>
                <a:effectLst/>
                <a:latin typeface="Consolas" panose="020B0609020204030204" pitchFamily="49" charset="0"/>
              </a:rPr>
              <a:t>uname</a:t>
            </a:r>
            <a:r>
              <a:rPr lang="en-US" b="0" dirty="0">
                <a:solidFill>
                  <a:srgbClr val="007800"/>
                </a:solidFill>
                <a:effectLst/>
                <a:latin typeface="Consolas" panose="020B0609020204030204" pitchFamily="49" charset="0"/>
              </a:rPr>
              <a:t> -r)</a:t>
            </a:r>
            <a:r>
              <a:rPr lang="en-US" b="0" dirty="0">
                <a:solidFill>
                  <a:srgbClr val="000099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“  #directory location of driver files</a:t>
            </a:r>
          </a:p>
          <a:p>
            <a:r>
              <a:rPr lang="en-US" b="0" dirty="0">
                <a:solidFill>
                  <a:srgbClr val="C20CB9"/>
                </a:solidFill>
                <a:effectLst/>
                <a:latin typeface="Consolas" panose="020B0609020204030204" pitchFamily="49" charset="0"/>
              </a:rPr>
              <a:t>ls</a:t>
            </a:r>
            <a:r>
              <a:rPr lang="en-US" b="0" dirty="0"/>
              <a:t> </a:t>
            </a:r>
            <a:r>
              <a:rPr lang="en-US" b="0" dirty="0">
                <a:solidFill>
                  <a:srgbClr val="660033"/>
                </a:solidFill>
                <a:effectLst/>
                <a:latin typeface="Consolas" panose="020B0609020204030204" pitchFamily="49" charset="0"/>
              </a:rPr>
              <a:t>-l</a:t>
            </a:r>
            <a:r>
              <a:rPr lang="en-US" b="0" dirty="0"/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/>
              <a:t>lib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/>
              <a:t>modules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/>
              <a:t>$</a:t>
            </a:r>
            <a:r>
              <a:rPr lang="en-US" b="0" dirty="0">
                <a:solidFill>
                  <a:srgbClr val="7A087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C20CB9"/>
                </a:solidFill>
                <a:effectLst/>
                <a:latin typeface="Consolas" panose="020B0609020204030204" pitchFamily="49" charset="0"/>
              </a:rPr>
              <a:t>uname</a:t>
            </a:r>
            <a:r>
              <a:rPr lang="en-US" b="0" dirty="0"/>
              <a:t> -r</a:t>
            </a:r>
            <a:r>
              <a:rPr lang="en-US" b="0" dirty="0">
                <a:solidFill>
                  <a:srgbClr val="7A087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/>
              <a:t>kernel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/>
              <a:t>drivers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#view drivers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Menlo"/>
              </a:rPr>
              <a:t>find /lib/modules/$(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Menlo"/>
              </a:rPr>
              <a:t>uname</a:t>
            </a:r>
            <a:r>
              <a:rPr lang="en-US" b="0" i="0" dirty="0">
                <a:solidFill>
                  <a:srgbClr val="111111"/>
                </a:solidFill>
                <a:effectLst/>
                <a:latin typeface="Menlo"/>
              </a:rPr>
              <a:t> -r)/kernel/drivers/ -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Menlo"/>
              </a:rPr>
              <a:t>iname</a:t>
            </a:r>
            <a:r>
              <a:rPr lang="en-US" b="0" i="0" dirty="0">
                <a:solidFill>
                  <a:srgbClr val="111111"/>
                </a:solidFill>
                <a:effectLst/>
                <a:latin typeface="Menlo"/>
              </a:rPr>
              <a:t> "driver-to-search-here“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#find a specific driver</a:t>
            </a:r>
          </a:p>
          <a:p>
            <a:endParaRPr lang="en-US" b="0" i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 err="1">
                <a:solidFill>
                  <a:srgbClr val="111111"/>
                </a:solidFill>
                <a:effectLst/>
                <a:latin typeface="Menlo"/>
              </a:rPr>
              <a:t>lspci</a:t>
            </a:r>
            <a:r>
              <a:rPr lang="en-US" b="0" i="0" dirty="0">
                <a:solidFill>
                  <a:srgbClr val="111111"/>
                </a:solidFill>
                <a:effectLst/>
                <a:latin typeface="Menlo"/>
              </a:rPr>
              <a:t> -v |tee filename.txt  #use tee to display command to STDOUT and redirect to a filename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Menlo"/>
              </a:rPr>
              <a:t>ls -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Menlo"/>
              </a:rPr>
              <a:t>ltr</a:t>
            </a:r>
            <a:r>
              <a:rPr lang="en-US" b="0" i="0" dirty="0">
                <a:solidFill>
                  <a:srgbClr val="111111"/>
                </a:solidFill>
                <a:effectLst/>
                <a:latin typeface="Menlo"/>
              </a:rPr>
              <a:t> #check that filename was written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Menlo"/>
              </a:rPr>
              <a:t>cat filename.txt  #view the file</a:t>
            </a:r>
          </a:p>
          <a:p>
            <a:endParaRPr lang="en-US" b="0" i="0" dirty="0">
              <a:solidFill>
                <a:srgbClr val="111111"/>
              </a:solidFill>
              <a:effectLst/>
              <a:latin typeface="Menlo"/>
            </a:endParaRPr>
          </a:p>
          <a:p>
            <a:r>
              <a:rPr lang="en-US" altLang="en-US" b="0" dirty="0" err="1">
                <a:latin typeface="Times New Roman" panose="02020603050405020304" pitchFamily="18" charset="0"/>
              </a:rPr>
              <a:t>modinfo</a:t>
            </a:r>
            <a:r>
              <a:rPr lang="en-US" altLang="en-US" b="0" dirty="0">
                <a:latin typeface="Times New Roman" panose="02020603050405020304" pitchFamily="18" charset="0"/>
              </a:rPr>
              <a:t> vmxnet3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#run 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modinfo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on a specific driver</a:t>
            </a:r>
            <a:endParaRPr lang="en-US" altLang="en-US" b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647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ls /var/log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find . /var/log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</a:rPr>
              <a:t># Tailing log files</a:t>
            </a:r>
          </a:p>
          <a:p>
            <a:r>
              <a:rPr lang="da-DK" altLang="en-US" dirty="0">
                <a:latin typeface="Times New Roman" panose="02020603050405020304" pitchFamily="18" charset="0"/>
              </a:rPr>
              <a:t>tail -f /var/log/syslog -f /var/log/auth.log</a:t>
            </a:r>
          </a:p>
          <a:p>
            <a:r>
              <a:rPr lang="da-DK" altLang="en-US" dirty="0">
                <a:latin typeface="Times New Roman" panose="02020603050405020304" pitchFamily="18" charset="0"/>
              </a:rPr>
              <a:t>sudo less +F /var/log/messages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</a:rPr>
              <a:t>ls -</a:t>
            </a:r>
            <a:r>
              <a:rPr lang="en-US" altLang="en-US" dirty="0" err="1">
                <a:latin typeface="Times New Roman" panose="02020603050405020304" pitchFamily="18" charset="0"/>
              </a:rPr>
              <a:t>ltr</a:t>
            </a:r>
            <a:r>
              <a:rPr lang="en-US" altLang="en-US" dirty="0">
                <a:latin typeface="Times New Roman" panose="02020603050405020304" pitchFamily="18" charset="0"/>
              </a:rPr>
              <a:t>  #shows most recent files near bottom of display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touch </a:t>
            </a:r>
            <a:r>
              <a:rPr lang="en-US" altLang="en-US" dirty="0" err="1">
                <a:latin typeface="Times New Roman" panose="02020603050405020304" pitchFamily="18" charset="0"/>
              </a:rPr>
              <a:t>newfile</a:t>
            </a:r>
            <a:r>
              <a:rPr lang="en-US" altLang="en-US" dirty="0">
                <a:latin typeface="Times New Roman" panose="02020603050405020304" pitchFamily="18" charset="0"/>
              </a:rPr>
              <a:t>_{01..100}.txt  #creates 100 files using brace expansion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ls -</a:t>
            </a:r>
            <a:r>
              <a:rPr lang="en-US" altLang="en-US" dirty="0" err="1">
                <a:latin typeface="Times New Roman" panose="02020603050405020304" pitchFamily="18" charset="0"/>
              </a:rPr>
              <a:t>ltr</a:t>
            </a:r>
            <a:r>
              <a:rPr lang="en-US" altLang="en-US" dirty="0">
                <a:latin typeface="Times New Roman" panose="02020603050405020304" pitchFamily="18" charset="0"/>
              </a:rPr>
              <a:t> | tail -n 3  #shows only the last 3 items</a:t>
            </a:r>
          </a:p>
          <a:p>
            <a:r>
              <a:rPr lang="pt-BR" dirty="0"/>
              <a:t>watch </a:t>
            </a:r>
            <a:r>
              <a:rPr lang="pt-BR" dirty="0">
                <a:solidFill>
                  <a:srgbClr val="C000C0"/>
                </a:solidFill>
                <a:effectLst/>
              </a:rPr>
              <a:t>-n</a:t>
            </a:r>
            <a:r>
              <a:rPr lang="pt-BR" dirty="0"/>
              <a:t> </a:t>
            </a:r>
            <a:r>
              <a:rPr lang="pt-BR" dirty="0">
                <a:solidFill>
                  <a:srgbClr val="C00000"/>
                </a:solidFill>
                <a:effectLst/>
              </a:rPr>
              <a:t>0</a:t>
            </a:r>
            <a:r>
              <a:rPr lang="pt-BR" dirty="0"/>
              <a:t>.</a:t>
            </a:r>
            <a:r>
              <a:rPr lang="pt-BR" dirty="0">
                <a:solidFill>
                  <a:srgbClr val="C00000"/>
                </a:solidFill>
                <a:effectLst/>
              </a:rPr>
              <a:t>1</a:t>
            </a:r>
            <a:r>
              <a:rPr lang="pt-BR" dirty="0"/>
              <a:t> </a:t>
            </a:r>
            <a:r>
              <a:rPr lang="pt-BR" dirty="0">
                <a:solidFill>
                  <a:srgbClr val="C000C0"/>
                </a:solidFill>
                <a:effectLst/>
              </a:rPr>
              <a:t>-d</a:t>
            </a:r>
            <a:r>
              <a:rPr lang="pt-BR" dirty="0"/>
              <a:t> </a:t>
            </a:r>
            <a:r>
              <a:rPr lang="pt-BR" dirty="0">
                <a:solidFill>
                  <a:srgbClr val="AF5F00"/>
                </a:solidFill>
                <a:effectLst/>
              </a:rPr>
              <a:t>'</a:t>
            </a:r>
            <a:r>
              <a:rPr lang="pt-BR" dirty="0">
                <a:solidFill>
                  <a:srgbClr val="C00000"/>
                </a:solidFill>
                <a:effectLst/>
              </a:rPr>
              <a:t>ls -latr | tail -n 4</a:t>
            </a:r>
            <a:r>
              <a:rPr lang="pt-BR" dirty="0">
                <a:solidFill>
                  <a:srgbClr val="AF5F00"/>
                </a:solidFill>
                <a:effectLst/>
              </a:rPr>
              <a:t>’  #keeps track of the changes in the folder</a:t>
            </a:r>
          </a:p>
          <a:p>
            <a:endParaRPr lang="pt-BR" altLang="en-US" dirty="0">
              <a:solidFill>
                <a:srgbClr val="AF5F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pt-BR" altLang="en-US" dirty="0">
                <a:solidFill>
                  <a:srgbClr val="AF5F00"/>
                </a:solidFill>
                <a:effectLst/>
                <a:latin typeface="Times New Roman" panose="02020603050405020304" pitchFamily="18" charset="0"/>
              </a:rPr>
              <a:t># Using syslog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cat /</a:t>
            </a:r>
            <a:r>
              <a:rPr lang="en-US" altLang="en-US" dirty="0" err="1">
                <a:latin typeface="Times New Roman" panose="02020603050405020304" pitchFamily="18" charset="0"/>
              </a:rPr>
              <a:t>etc</a:t>
            </a:r>
            <a:r>
              <a:rPr lang="en-US" altLang="en-US" dirty="0">
                <a:latin typeface="Times New Roman" panose="02020603050405020304" pitchFamily="18" charset="0"/>
              </a:rPr>
              <a:t>/</a:t>
            </a:r>
            <a:r>
              <a:rPr lang="en-US" altLang="en-US" dirty="0" err="1">
                <a:latin typeface="Times New Roman" panose="02020603050405020304" pitchFamily="18" charset="0"/>
              </a:rPr>
              <a:t>rsyslog.conf</a:t>
            </a:r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 err="1">
                <a:latin typeface="Times New Roman" panose="02020603050405020304" pitchFamily="18" charset="0"/>
              </a:rPr>
              <a:t>sudo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systemctl</a:t>
            </a:r>
            <a:r>
              <a:rPr lang="en-US" altLang="en-US" dirty="0">
                <a:latin typeface="Times New Roman" panose="02020603050405020304" pitchFamily="18" charset="0"/>
              </a:rPr>
              <a:t> status </a:t>
            </a:r>
            <a:r>
              <a:rPr lang="en-US" altLang="en-US" dirty="0" err="1">
                <a:latin typeface="Times New Roman" panose="02020603050405020304" pitchFamily="18" charset="0"/>
              </a:rPr>
              <a:t>rsyslog</a:t>
            </a:r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 err="1">
                <a:latin typeface="Times New Roman" panose="02020603050405020304" pitchFamily="18" charset="0"/>
              </a:rPr>
              <a:t>ps</a:t>
            </a:r>
            <a:r>
              <a:rPr lang="en-US" altLang="en-US" dirty="0">
                <a:latin typeface="Times New Roman" panose="02020603050405020304" pitchFamily="18" charset="0"/>
              </a:rPr>
              <a:t> -</a:t>
            </a:r>
            <a:r>
              <a:rPr lang="en-US" altLang="en-US" dirty="0" err="1">
                <a:latin typeface="Times New Roman" panose="02020603050405020304" pitchFamily="18" charset="0"/>
              </a:rPr>
              <a:t>efH</a:t>
            </a:r>
            <a:r>
              <a:rPr lang="en-US" altLang="en-US" dirty="0">
                <a:latin typeface="Times New Roman" panose="02020603050405020304" pitchFamily="18" charset="0"/>
              </a:rPr>
              <a:t> |grep -v grep |grep </a:t>
            </a:r>
            <a:r>
              <a:rPr lang="en-US" altLang="en-US" dirty="0" err="1">
                <a:latin typeface="Times New Roman" panose="02020603050405020304" pitchFamily="18" charset="0"/>
              </a:rPr>
              <a:t>rsyslog</a:t>
            </a:r>
            <a:endParaRPr lang="en-US" altLang="en-US" dirty="0">
              <a:latin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807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find /var/log/ -type f \( -name "*.log" \) -exec tail -f "$file" {} +;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#neat way to tail all your logs at once</a:t>
            </a:r>
            <a:endParaRPr lang="en-US" dirty="0"/>
          </a:p>
          <a:p>
            <a:r>
              <a:rPr lang="en-US" dirty="0" err="1"/>
              <a:t>ssh</a:t>
            </a:r>
            <a:r>
              <a:rPr lang="en-US" dirty="0"/>
              <a:t> -t 192.168.1.99 "</a:t>
            </a:r>
            <a:r>
              <a:rPr lang="en-US" dirty="0" err="1"/>
              <a:t>sudo</a:t>
            </a:r>
            <a:r>
              <a:rPr lang="en-US" dirty="0"/>
              <a:t> tail -f /var/log/syslog"  #remotely monitor a log over </a:t>
            </a:r>
            <a:r>
              <a:rPr lang="en-US" dirty="0" err="1"/>
              <a:t>ssh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02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52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Interested? </a:t>
            </a:r>
          </a:p>
          <a:p>
            <a:r>
              <a:rPr lang="en-US" dirty="0"/>
              <a:t>• Contact the email address or connect via social media links at the bottom of the graphic</a:t>
            </a:r>
          </a:p>
          <a:p>
            <a:r>
              <a:rPr lang="en-US" dirty="0"/>
              <a:t>• Mention that you were referred by Dr. Galliano.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61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08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90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tx2"/>
                </a:solidFill>
              </a:rPr>
              <a:t>Examples: </a:t>
            </a:r>
          </a:p>
          <a:p>
            <a:r>
              <a:rPr lang="en-US" sz="1200" b="1" dirty="0">
                <a:solidFill>
                  <a:schemeClr val="tx2"/>
                </a:solidFill>
              </a:rPr>
              <a:t>• </a:t>
            </a:r>
            <a:r>
              <a:rPr lang="en-US" sz="1200" dirty="0">
                <a:solidFill>
                  <a:schemeClr val="tx2"/>
                </a:solidFill>
              </a:rPr>
              <a:t>If an objective has a weight of 3, there will be 3 questions on the exam related to that objective [2]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1200" b="1" dirty="0">
                <a:solidFill>
                  <a:schemeClr val="tx2"/>
                </a:solidFill>
              </a:rPr>
              <a:t>Links: </a:t>
            </a:r>
          </a:p>
          <a:p>
            <a:r>
              <a:rPr lang="en-US" sz="1200" b="1" dirty="0">
                <a:solidFill>
                  <a:schemeClr val="tx2"/>
                </a:solidFill>
              </a:rPr>
              <a:t>• </a:t>
            </a:r>
            <a:r>
              <a:rPr lang="en-US" sz="1200" dirty="0">
                <a:solidFill>
                  <a:schemeClr val="tx2"/>
                </a:solidFill>
              </a:rPr>
              <a:t>View the 3rd party cert tips video at </a:t>
            </a:r>
            <a:r>
              <a:rPr lang="en-US" sz="1200" dirty="0">
                <a:solidFill>
                  <a:schemeClr val="tx2"/>
                </a:solidFill>
                <a:hlinkClick r:id="rId3"/>
              </a:rPr>
              <a:t>https://bit.ly/3party_cert_tips</a:t>
            </a:r>
            <a:endParaRPr lang="en-US" sz="1200" dirty="0">
              <a:solidFill>
                <a:schemeClr val="tx2"/>
              </a:solidFill>
            </a:endParaRPr>
          </a:p>
          <a:p>
            <a:r>
              <a:rPr lang="en-US" sz="1200" dirty="0">
                <a:solidFill>
                  <a:schemeClr val="tx2"/>
                </a:solidFill>
              </a:rPr>
              <a:t>• Dr. Galliano’s </a:t>
            </a:r>
            <a:r>
              <a:rPr lang="en-US" sz="1200" dirty="0" err="1">
                <a:solidFill>
                  <a:schemeClr val="tx2"/>
                </a:solidFill>
              </a:rPr>
              <a:t>Github</a:t>
            </a:r>
            <a:r>
              <a:rPr lang="en-US" sz="1200" dirty="0">
                <a:solidFill>
                  <a:schemeClr val="tx2"/>
                </a:solidFill>
              </a:rPr>
              <a:t> repo (study guide, </a:t>
            </a:r>
            <a:r>
              <a:rPr lang="en-US" sz="1200" dirty="0" err="1">
                <a:solidFill>
                  <a:schemeClr val="tx2"/>
                </a:solidFill>
              </a:rPr>
              <a:t>cheatsheets</a:t>
            </a:r>
            <a:r>
              <a:rPr lang="en-US" sz="1200" dirty="0">
                <a:solidFill>
                  <a:schemeClr val="tx2"/>
                </a:solidFill>
              </a:rPr>
              <a:t>, </a:t>
            </a:r>
            <a:r>
              <a:rPr lang="en-US" sz="1200" dirty="0" err="1">
                <a:solidFill>
                  <a:schemeClr val="tx2"/>
                </a:solidFill>
              </a:rPr>
              <a:t>slidedecks</a:t>
            </a:r>
            <a:r>
              <a:rPr lang="en-US" sz="1200" dirty="0">
                <a:solidFill>
                  <a:schemeClr val="tx2"/>
                </a:solidFill>
              </a:rPr>
              <a:t>, etc. at </a:t>
            </a:r>
            <a:r>
              <a: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https://github.com/g33k247/851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19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</a:t>
            </a:r>
            <a:r>
              <a:rPr lang="en-US" sz="1200" b="0" i="0" dirty="0">
                <a:effectLst/>
              </a:rPr>
              <a:t>Anyone who passes an LPI exam may not retake that exam for two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83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n w="0"/>
              </a:rPr>
              <a:t>• A weight of “1” equates to 1 exam question</a:t>
            </a:r>
          </a:p>
          <a:p>
            <a:r>
              <a:rPr lang="en-US" b="0" cap="none" spc="0" dirty="0">
                <a:ln w="0"/>
                <a:solidFill>
                  <a:schemeClr val="tx1"/>
                </a:solidFill>
              </a:rPr>
              <a:t>• Since there is a weight of ‘3’, you will see 3 questions on this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45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What to Know:</a:t>
            </a:r>
          </a:p>
          <a:p>
            <a:pPr marL="97932" indent="0">
              <a:buSzPct val="45000"/>
              <a:buFont typeface="Wingdings" panose="05000000000000000000" pitchFamily="2" charset="2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/>
              <a:t>• </a:t>
            </a:r>
            <a:r>
              <a:rPr lang="en-US" altLang="en-US" sz="1200" dirty="0"/>
              <a:t>Learning about your CPU</a:t>
            </a:r>
          </a:p>
          <a:p>
            <a:pPr marL="97932" indent="0">
              <a:buSzPct val="45000"/>
              <a:buFont typeface="Wingdings" panose="05000000000000000000" pitchFamily="2" charset="2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/>
              <a:t>• </a:t>
            </a:r>
            <a:r>
              <a:rPr lang="en-US" altLang="en-US" sz="1200" dirty="0"/>
              <a:t>Identifying motherboard capabilities</a:t>
            </a:r>
          </a:p>
          <a:p>
            <a:pPr marL="97932" indent="0">
              <a:buSzPct val="45000"/>
              <a:buFont typeface="Wingdings" panose="05000000000000000000" pitchFamily="2" charset="2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/>
              <a:t>• </a:t>
            </a:r>
            <a:r>
              <a:rPr lang="en-US" altLang="en-US" sz="1200" dirty="0"/>
              <a:t>Sizing your power supply</a:t>
            </a:r>
          </a:p>
          <a:p>
            <a:pPr marL="97932" indent="0">
              <a:buSzPct val="45000"/>
              <a:buFont typeface="Wingdings" panose="05000000000000000000" pitchFamily="2" charset="2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/>
              <a:t>• </a:t>
            </a:r>
            <a:r>
              <a:rPr lang="en-US" altLang="en-US" sz="1200" dirty="0"/>
              <a:t>Understanding disk issues</a:t>
            </a:r>
          </a:p>
          <a:p>
            <a:pPr marL="97932" indent="0">
              <a:buSzPct val="45000"/>
              <a:buFont typeface="Wingdings" panose="05000000000000000000" pitchFamily="2" charset="2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/>
              <a:t>• </a:t>
            </a:r>
            <a:r>
              <a:rPr lang="en-US" altLang="en-US" sz="1200" dirty="0"/>
              <a:t>Managing displays</a:t>
            </a:r>
          </a:p>
          <a:p>
            <a:pPr marL="97932" indent="0">
              <a:buSzPct val="45000"/>
              <a:buFont typeface="Wingdings" panose="05000000000000000000" pitchFamily="2" charset="2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/>
              <a:t>• </a:t>
            </a:r>
            <a:r>
              <a:rPr lang="en-US" altLang="en-US" sz="1200" dirty="0"/>
              <a:t>Handling USB devices</a:t>
            </a:r>
          </a:p>
          <a:p>
            <a:pPr marL="97932" indent="0">
              <a:buSzPct val="45000"/>
              <a:buFont typeface="Wingdings" panose="05000000000000000000" pitchFamily="2" charset="2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dirty="0"/>
              <a:t>• </a:t>
            </a:r>
            <a:r>
              <a:rPr lang="en-US" altLang="en-US" sz="1200" dirty="0"/>
              <a:t>Managing drivers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  <a:p>
            <a:r>
              <a:rPr lang="en-US" dirty="0"/>
              <a:t>•  None</a:t>
            </a:r>
          </a:p>
          <a:p>
            <a:pPr marL="342900" indent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1" dirty="0"/>
              <a:t>Links: </a:t>
            </a:r>
          </a:p>
          <a:p>
            <a:r>
              <a:rPr lang="en-US" b="1" dirty="0"/>
              <a:t>• </a:t>
            </a:r>
            <a:r>
              <a:rPr 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https://explainshell.com/</a:t>
            </a:r>
            <a:r>
              <a:rPr lang="en-US" dirty="0"/>
              <a:t> to learn about commands, options, arguments</a:t>
            </a:r>
          </a:p>
          <a:p>
            <a:r>
              <a:rPr lang="en-US" b="0" dirty="0"/>
              <a:t>• https://github.com/g33k247/851 for Dr. Galliano’s GitHub repo of study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99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man </a:t>
            </a:r>
            <a:r>
              <a:rPr lang="en-US" b="0" dirty="0" err="1"/>
              <a:t>hier</a:t>
            </a:r>
            <a:r>
              <a:rPr lang="en-US" b="0" dirty="0"/>
              <a:t>  #info on the file hierarchy system (</a:t>
            </a:r>
            <a:r>
              <a:rPr lang="en-US" b="0" dirty="0" err="1"/>
              <a:t>fhs</a:t>
            </a:r>
            <a:r>
              <a:rPr lang="en-US" b="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# W</a:t>
            </a:r>
            <a:r>
              <a:rPr lang="en-US" altLang="en-US" dirty="0">
                <a:latin typeface="Times New Roman" panose="02020603050405020304" pitchFamily="18" charset="0"/>
              </a:rPr>
              <a:t>here does Linux look for binaries?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echo $PATH  #</a:t>
            </a:r>
            <a:r>
              <a:rPr lang="en-US" b="0" i="0" dirty="0">
                <a:solidFill>
                  <a:srgbClr val="222422"/>
                </a:solidFill>
                <a:effectLst/>
                <a:latin typeface="open sans" panose="020B0606030504020204" pitchFamily="34" charset="0"/>
              </a:rPr>
              <a:t>/home/$USER/bin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22422"/>
                </a:solidFill>
                <a:effectLst/>
                <a:latin typeface="open sans" panose="020B0606030504020204" pitchFamily="34" charset="0"/>
              </a:rPr>
              <a:t>/home/$USER/.local/bin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22422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22422"/>
                </a:solidFill>
                <a:effectLst/>
                <a:latin typeface="open sans" panose="020B0606030504020204" pitchFamily="34" charset="0"/>
              </a:rPr>
              <a:t># How can I find a binary?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dirty="0">
                <a:effectLst/>
              </a:rPr>
              <a:t>which ls  #</a:t>
            </a:r>
            <a:r>
              <a:rPr lang="en-US" b="0" i="0" dirty="0">
                <a:solidFill>
                  <a:srgbClr val="222422"/>
                </a:solidFill>
                <a:effectLst/>
                <a:latin typeface="open sans" panose="020B0606030504020204" pitchFamily="34" charset="0"/>
              </a:rPr>
              <a:t>find the location of programs 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</a:rPr>
              <a:t># Where does Linux store configuration information?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ls -la /</a:t>
            </a:r>
            <a:r>
              <a:rPr lang="en-US" altLang="en-US" dirty="0" err="1">
                <a:latin typeface="Times New Roman" panose="02020603050405020304" pitchFamily="18" charset="0"/>
              </a:rPr>
              <a:t>etc</a:t>
            </a:r>
            <a:r>
              <a:rPr lang="en-US" altLang="en-US" dirty="0">
                <a:latin typeface="Times New Roman" panose="02020603050405020304" pitchFamily="18" charset="0"/>
              </a:rPr>
              <a:t> |less  #show contents of /</a:t>
            </a:r>
            <a:r>
              <a:rPr lang="en-US" altLang="en-US" dirty="0" err="1">
                <a:latin typeface="Times New Roman" panose="02020603050405020304" pitchFamily="18" charset="0"/>
              </a:rPr>
              <a:t>etc</a:t>
            </a:r>
            <a:endParaRPr lang="en-US" altLang="en-US" dirty="0">
              <a:latin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</a:rPr>
              <a:t># Where are the Linux </a:t>
            </a:r>
            <a:r>
              <a:rPr lang="en-US" altLang="en-US" dirty="0" err="1">
                <a:latin typeface="Times New Roman" panose="02020603050405020304" pitchFamily="18" charset="0"/>
              </a:rPr>
              <a:t>psuedo</a:t>
            </a:r>
            <a:r>
              <a:rPr lang="en-US" altLang="en-US" dirty="0">
                <a:latin typeface="Times New Roman" panose="02020603050405020304" pitchFamily="18" charset="0"/>
              </a:rPr>
              <a:t> filesystems?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ls -la /boot  #show boot files like compressed kernels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ls -la /dev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ls -la /proc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ls -la /sys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</a:rPr>
              <a:t># Where does Linux store user configuration files?</a:t>
            </a:r>
          </a:p>
          <a:p>
            <a:pPr algn="just"/>
            <a:r>
              <a:rPr lang="en-US" dirty="0"/>
              <a:t>cat .</a:t>
            </a:r>
            <a:r>
              <a:rPr lang="en-US" dirty="0" err="1"/>
              <a:t>bash_history</a:t>
            </a:r>
            <a:r>
              <a:rPr lang="en-US" dirty="0"/>
              <a:t>  #</a:t>
            </a:r>
            <a:r>
              <a:rPr lang="en-US" b="0" dirty="0">
                <a:effectLst/>
              </a:rPr>
              <a:t>stores the command line history</a:t>
            </a:r>
          </a:p>
          <a:p>
            <a:pPr algn="just"/>
            <a:r>
              <a:rPr lang="en-US" dirty="0"/>
              <a:t>cat .</a:t>
            </a:r>
            <a:r>
              <a:rPr lang="en-US" dirty="0" err="1"/>
              <a:t>bash_logout</a:t>
            </a:r>
            <a:r>
              <a:rPr lang="en-US" dirty="0"/>
              <a:t>  #</a:t>
            </a:r>
            <a:r>
              <a:rPr lang="en-US" b="0" dirty="0">
                <a:effectLst/>
              </a:rPr>
              <a:t>includes commands to execute when leaving the login shell</a:t>
            </a:r>
          </a:p>
          <a:p>
            <a:pPr algn="just"/>
            <a:r>
              <a:rPr lang="en-US" dirty="0"/>
              <a:t>cat .</a:t>
            </a:r>
            <a:r>
              <a:rPr lang="en-US" dirty="0" err="1"/>
              <a:t>bashrc</a:t>
            </a:r>
            <a:r>
              <a:rPr lang="en-US" dirty="0"/>
              <a:t>  #bash </a:t>
            </a:r>
            <a:r>
              <a:rPr lang="en-US" b="0" dirty="0">
                <a:effectLst/>
              </a:rPr>
              <a:t>initialization script for non-login shells</a:t>
            </a:r>
          </a:p>
          <a:p>
            <a:pPr algn="just"/>
            <a:r>
              <a:rPr lang="en-US" dirty="0"/>
              <a:t>cat .profile  #bash </a:t>
            </a:r>
            <a:r>
              <a:rPr lang="en-US" b="0" dirty="0">
                <a:effectLst/>
              </a:rPr>
              <a:t>initialization script for login shells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478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>
                <a:solidFill>
                  <a:srgbClr val="404040"/>
                </a:solidFill>
                <a:latin typeface="Courier New" panose="02070309020205020404" pitchFamily="49" charset="0"/>
              </a:rPr>
              <a:t># What kernel is my system using?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 err="1">
                <a:solidFill>
                  <a:srgbClr val="404040"/>
                </a:solidFill>
                <a:latin typeface="Courier New" panose="02070309020205020404" pitchFamily="49" charset="0"/>
              </a:rPr>
              <a:t>uname</a:t>
            </a:r>
            <a:r>
              <a:rPr lang="en-US" sz="1200" i="0" dirty="0">
                <a:solidFill>
                  <a:srgbClr val="404040"/>
                </a:solidFill>
                <a:latin typeface="Courier New" panose="02070309020205020404" pitchFamily="49" charset="0"/>
              </a:rPr>
              <a:t> –r</a:t>
            </a:r>
            <a:r>
              <a:rPr lang="en-US" sz="12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i="0" dirty="0" err="1">
                <a:solidFill>
                  <a:srgbClr val="404040"/>
                </a:solidFill>
                <a:latin typeface="Courier New" panose="02070309020205020404" pitchFamily="49" charset="0"/>
              </a:rPr>
              <a:t>hostnamectl</a:t>
            </a:r>
            <a:endParaRPr lang="en-US" sz="1200" i="0" dirty="0">
              <a:solidFill>
                <a:srgbClr val="40404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404040"/>
                </a:solidFill>
                <a:effectLst/>
                <a:latin typeface="Courier New" panose="02070309020205020404" pitchFamily="49" charset="0"/>
              </a:rPr>
              <a:t>cat /proc/version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 err="1">
                <a:solidFill>
                  <a:srgbClr val="404040"/>
                </a:solidFill>
                <a:effectLst/>
                <a:latin typeface="Courier New" panose="02070309020205020404" pitchFamily="49" charset="0"/>
              </a:rPr>
              <a:t>dmesg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Courier New" panose="02070309020205020404" pitchFamily="49" charset="0"/>
              </a:rPr>
              <a:t> |grep “Linux version”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2496-206A-7245-9035-8E6E0DD62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75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19EA262B-599B-498C-BC3F-311ABF0555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22325" y="1006475"/>
            <a:ext cx="6126163" cy="34464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3A405DF-4CFD-4AB1-A0BE-D57C6EC0B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Commands (‘#’ denotes a comment):</a:t>
            </a:r>
          </a:p>
          <a:p>
            <a:r>
              <a:rPr lang="en-US" altLang="en-US" dirty="0" err="1">
                <a:latin typeface="Times New Roman" panose="02020603050405020304" pitchFamily="18" charset="0"/>
              </a:rPr>
              <a:t>ps</a:t>
            </a:r>
            <a:r>
              <a:rPr lang="en-US" altLang="en-US" dirty="0">
                <a:latin typeface="Times New Roman" panose="02020603050405020304" pitchFamily="18" charset="0"/>
              </a:rPr>
              <a:t> -</a:t>
            </a:r>
            <a:r>
              <a:rPr lang="en-US" altLang="en-US" dirty="0" err="1">
                <a:latin typeface="Times New Roman" panose="02020603050405020304" pitchFamily="18" charset="0"/>
              </a:rPr>
              <a:t>efH</a:t>
            </a:r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 err="1">
                <a:latin typeface="Times New Roman" panose="02020603050405020304" pitchFamily="18" charset="0"/>
              </a:rPr>
              <a:t>pstree</a:t>
            </a:r>
            <a:endParaRPr lang="en-US" altLang="en-US" dirty="0">
              <a:latin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 err="1">
                <a:latin typeface="Times New Roman" panose="02020603050405020304" pitchFamily="18" charset="0"/>
              </a:rPr>
              <a:t>ps</a:t>
            </a:r>
            <a:r>
              <a:rPr lang="en-US" altLang="en-US" dirty="0">
                <a:latin typeface="Times New Roman" panose="02020603050405020304" pitchFamily="18" charset="0"/>
              </a:rPr>
              <a:t> -x  #show only current user’s processes</a:t>
            </a:r>
          </a:p>
          <a:p>
            <a:r>
              <a:rPr lang="en-US" altLang="en-US" dirty="0" err="1">
                <a:latin typeface="Times New Roman" panose="02020603050405020304" pitchFamily="18" charset="0"/>
              </a:rPr>
              <a:t>ps</a:t>
            </a:r>
            <a:r>
              <a:rPr lang="en-US" altLang="en-US" dirty="0">
                <a:latin typeface="Times New Roman" panose="02020603050405020304" pitchFamily="18" charset="0"/>
              </a:rPr>
              <a:t> -</a:t>
            </a:r>
            <a:r>
              <a:rPr lang="en-US" altLang="en-US" dirty="0" err="1">
                <a:latin typeface="Times New Roman" panose="02020603050405020304" pitchFamily="18" charset="0"/>
              </a:rPr>
              <a:t>fU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linuxgeek</a:t>
            </a:r>
            <a:r>
              <a:rPr lang="en-US" altLang="en-US" dirty="0">
                <a:latin typeface="Times New Roman" panose="02020603050405020304" pitchFamily="18" charset="0"/>
              </a:rPr>
              <a:t>  #or use UID like 1000</a:t>
            </a:r>
          </a:p>
          <a:p>
            <a:r>
              <a:rPr lang="en-US" altLang="en-US" dirty="0" err="1">
                <a:latin typeface="Times New Roman" panose="02020603050405020304" pitchFamily="18" charset="0"/>
              </a:rPr>
              <a:t>ps</a:t>
            </a:r>
            <a:r>
              <a:rPr lang="en-US" altLang="en-US" dirty="0">
                <a:latin typeface="Times New Roman" panose="02020603050405020304" pitchFamily="18" charset="0"/>
              </a:rPr>
              <a:t> -</a:t>
            </a:r>
            <a:r>
              <a:rPr lang="en-US" altLang="en-US" dirty="0" err="1">
                <a:latin typeface="Times New Roman" panose="02020603050405020304" pitchFamily="18" charset="0"/>
              </a:rPr>
              <a:t>fU</a:t>
            </a:r>
            <a:r>
              <a:rPr lang="en-US" altLang="en-US" dirty="0">
                <a:latin typeface="Times New Roman" panose="02020603050405020304" pitchFamily="18" charset="0"/>
              </a:rPr>
              <a:t> 0 |grep -v root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</a:rPr>
              <a:t># Show all processes running under root context:</a:t>
            </a:r>
          </a:p>
          <a:p>
            <a:r>
              <a:rPr lang="en-US" altLang="en-US" dirty="0" err="1">
                <a:latin typeface="Times New Roman" panose="02020603050405020304" pitchFamily="18" charset="0"/>
              </a:rPr>
              <a:t>sudo</a:t>
            </a:r>
            <a:r>
              <a:rPr lang="en-US" altLang="en-US" dirty="0">
                <a:latin typeface="Times New Roman" panose="02020603050405020304" pitchFamily="18" charset="0"/>
              </a:rPr>
              <a:t> watch -n 0.1 -d 'ls -</a:t>
            </a:r>
            <a:r>
              <a:rPr lang="en-US" altLang="en-US" dirty="0" err="1">
                <a:latin typeface="Times New Roman" panose="02020603050405020304" pitchFamily="18" charset="0"/>
              </a:rPr>
              <a:t>latr</a:t>
            </a:r>
            <a:r>
              <a:rPr lang="en-US" altLang="en-US" dirty="0">
                <a:latin typeface="Times New Roman" panose="02020603050405020304" pitchFamily="18" charset="0"/>
              </a:rPr>
              <a:t> | tail -n 4'</a:t>
            </a:r>
          </a:p>
          <a:p>
            <a:r>
              <a:rPr lang="nl-NL" altLang="en-US" dirty="0">
                <a:latin typeface="Times New Roman" panose="02020603050405020304" pitchFamily="18" charset="0"/>
              </a:rPr>
              <a:t>ps -U root -u root  #Note that watch run using sudo in previous command</a:t>
            </a:r>
          </a:p>
          <a:p>
            <a:endParaRPr lang="nl-NL" altLang="en-US" dirty="0">
              <a:latin typeface="Times New Roman" panose="02020603050405020304" pitchFamily="18" charset="0"/>
            </a:endParaRPr>
          </a:p>
          <a:p>
            <a:r>
              <a:rPr lang="nl-NL" altLang="en-US" dirty="0">
                <a:latin typeface="Times New Roman" panose="02020603050405020304" pitchFamily="18" charset="0"/>
              </a:rPr>
              <a:t># Custom ps commands</a:t>
            </a:r>
          </a:p>
          <a:p>
            <a:r>
              <a:rPr lang="en-US" dirty="0" err="1"/>
              <a:t>ps</a:t>
            </a:r>
            <a:r>
              <a:rPr lang="en-US" dirty="0"/>
              <a:t> -</a:t>
            </a:r>
            <a:r>
              <a:rPr lang="en-US" dirty="0" err="1"/>
              <a:t>eo</a:t>
            </a:r>
            <a:r>
              <a:rPr lang="en-US" dirty="0"/>
              <a:t> </a:t>
            </a:r>
            <a:r>
              <a:rPr lang="en-US" dirty="0" err="1"/>
              <a:t>pid,ppid,user,cmd</a:t>
            </a:r>
            <a:r>
              <a:rPr lang="en-US" dirty="0"/>
              <a:t>  #view the PID, PPID, username, and command of a process</a:t>
            </a:r>
          </a:p>
          <a:p>
            <a:r>
              <a:rPr lang="nl-NL" altLang="en-US" dirty="0">
                <a:latin typeface="Times New Roman" panose="02020603050405020304" pitchFamily="18" charset="0"/>
              </a:rPr>
              <a:t>ps -p 6924 -o pid,ppid,fgroup,ni,lstart,etime  #</a:t>
            </a:r>
            <a:r>
              <a:rPr lang="en-US" b="0" i="0" dirty="0">
                <a:solidFill>
                  <a:srgbClr val="3A3A3A"/>
                </a:solidFill>
                <a:effectLst/>
                <a:latin typeface="Muli"/>
              </a:rPr>
              <a:t>show file system group, nice value, start time, and elapsed time</a:t>
            </a:r>
          </a:p>
          <a:p>
            <a:r>
              <a:rPr lang="nl-NL" altLang="en-US" dirty="0">
                <a:latin typeface="Times New Roman" panose="02020603050405020304" pitchFamily="18" charset="0"/>
              </a:rPr>
              <a:t>ps -eo comm,etime,user | grep sshd  #c</a:t>
            </a:r>
            <a:r>
              <a:rPr lang="en-US" b="0" i="0" dirty="0">
                <a:solidFill>
                  <a:srgbClr val="3A3A3A"/>
                </a:solidFill>
                <a:effectLst/>
                <a:latin typeface="Muli"/>
              </a:rPr>
              <a:t>heck the execution time of a process</a:t>
            </a:r>
          </a:p>
          <a:p>
            <a:endParaRPr lang="en-US" altLang="en-US" b="0" i="0" dirty="0">
              <a:solidFill>
                <a:srgbClr val="3A3A3A"/>
              </a:solidFill>
              <a:effectLst/>
              <a:latin typeface="Muli"/>
            </a:endParaRPr>
          </a:p>
          <a:p>
            <a:r>
              <a:rPr lang="en-US" altLang="en-US" b="0" i="0" dirty="0">
                <a:solidFill>
                  <a:srgbClr val="3A3A3A"/>
                </a:solidFill>
                <a:effectLst/>
                <a:latin typeface="Muli"/>
              </a:rPr>
              <a:t># System Monitoring</a:t>
            </a:r>
          </a:p>
          <a:p>
            <a:r>
              <a:rPr lang="en-US" altLang="en-US" b="0" i="0" dirty="0">
                <a:solidFill>
                  <a:srgbClr val="3A3A3A"/>
                </a:solidFill>
                <a:effectLst/>
                <a:latin typeface="Muli"/>
              </a:rPr>
              <a:t>uptime  #shows how long the system has been running</a:t>
            </a:r>
          </a:p>
          <a:p>
            <a:r>
              <a:rPr lang="en-US" altLang="en-US" b="0" i="0" dirty="0">
                <a:solidFill>
                  <a:srgbClr val="3A3A3A"/>
                </a:solidFill>
                <a:effectLst/>
                <a:latin typeface="Muli"/>
              </a:rPr>
              <a:t>top  #find top running processes by highest memory and CPU usage</a:t>
            </a:r>
          </a:p>
          <a:p>
            <a:r>
              <a:rPr lang="nl-NL" altLang="en-US" dirty="0">
                <a:latin typeface="Times New Roman" panose="02020603050405020304" pitchFamily="18" charset="0"/>
              </a:rPr>
              <a:t>ps -eo pid,ppid,cmd,%mem,%cpu --sort=-%mem | head</a:t>
            </a:r>
            <a:r>
              <a:rPr lang="en-US" altLang="en-US" b="0" i="0" dirty="0">
                <a:solidFill>
                  <a:srgbClr val="3A3A3A"/>
                </a:solidFill>
                <a:effectLst/>
                <a:latin typeface="Muli"/>
              </a:rPr>
              <a:t>  #custom </a:t>
            </a:r>
            <a:r>
              <a:rPr lang="en-US" altLang="en-US" b="0" i="0" dirty="0" err="1">
                <a:solidFill>
                  <a:srgbClr val="3A3A3A"/>
                </a:solidFill>
                <a:effectLst/>
                <a:latin typeface="Muli"/>
              </a:rPr>
              <a:t>ps</a:t>
            </a:r>
            <a:r>
              <a:rPr lang="en-US" altLang="en-US" b="0" i="0" dirty="0">
                <a:solidFill>
                  <a:srgbClr val="3A3A3A"/>
                </a:solidFill>
                <a:effectLst/>
                <a:latin typeface="Muli"/>
              </a:rPr>
              <a:t> listing</a:t>
            </a:r>
          </a:p>
          <a:p>
            <a:r>
              <a:rPr lang="en-US" altLang="en-US" dirty="0" err="1">
                <a:latin typeface="Times New Roman" panose="02020603050405020304" pitchFamily="18" charset="0"/>
              </a:rPr>
              <a:t>sudo</a:t>
            </a:r>
            <a:r>
              <a:rPr lang="en-US" altLang="en-US" dirty="0">
                <a:latin typeface="Times New Roman" panose="02020603050405020304" pitchFamily="18" charset="0"/>
              </a:rPr>
              <a:t> watch -n 0.1 -d '</a:t>
            </a:r>
            <a:r>
              <a:rPr lang="en-US" altLang="en-US" dirty="0" err="1">
                <a:latin typeface="Times New Roman" panose="02020603050405020304" pitchFamily="18" charset="0"/>
              </a:rPr>
              <a:t>ps</a:t>
            </a:r>
            <a:r>
              <a:rPr lang="en-US" altLang="en-US" dirty="0">
                <a:latin typeface="Times New Roman" panose="02020603050405020304" pitchFamily="18" charset="0"/>
              </a:rPr>
              <a:t> -</a:t>
            </a:r>
            <a:r>
              <a:rPr lang="en-US" altLang="en-US" dirty="0" err="1">
                <a:latin typeface="Times New Roman" panose="02020603050405020304" pitchFamily="18" charset="0"/>
              </a:rPr>
              <a:t>eo</a:t>
            </a:r>
            <a:r>
              <a:rPr lang="en-US" altLang="en-US" dirty="0">
                <a:latin typeface="Times New Roman" panose="02020603050405020304" pitchFamily="18" charset="0"/>
              </a:rPr>
              <a:t> pid,ppid,</a:t>
            </a:r>
            <a:r>
              <a:rPr lang="en-US" altLang="en-US" dirty="0" err="1">
                <a:latin typeface="Times New Roman" panose="02020603050405020304" pitchFamily="18" charset="0"/>
              </a:rPr>
              <a:t>cmd</a:t>
            </a:r>
            <a:r>
              <a:rPr lang="en-US" altLang="en-US" dirty="0">
                <a:latin typeface="Times New Roman" panose="02020603050405020304" pitchFamily="18" charset="0"/>
              </a:rPr>
              <a:t>,%mem,%</a:t>
            </a:r>
            <a:r>
              <a:rPr lang="en-US" altLang="en-US" dirty="0" err="1">
                <a:latin typeface="Times New Roman" panose="02020603050405020304" pitchFamily="18" charset="0"/>
              </a:rPr>
              <a:t>cpu</a:t>
            </a:r>
            <a:r>
              <a:rPr lang="en-US" altLang="en-US" dirty="0">
                <a:latin typeface="Times New Roman" panose="02020603050405020304" pitchFamily="18" charset="0"/>
              </a:rPr>
              <a:t> --sort=-%mem | head'</a:t>
            </a:r>
            <a:endParaRPr lang="nl-NL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34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39" y="1058755"/>
            <a:ext cx="9276522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739" y="3633842"/>
            <a:ext cx="927652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1457739" y="3446355"/>
            <a:ext cx="9276522" cy="4804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7193" y="6061196"/>
            <a:ext cx="60098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61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1014" y="6492875"/>
            <a:ext cx="6009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Lef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9049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193" y="641242"/>
            <a:ext cx="5173649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173649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1014" y="6492875"/>
            <a:ext cx="600986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White Content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2951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56459" y="641242"/>
            <a:ext cx="5196712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459" y="1977352"/>
            <a:ext cx="5196712" cy="355675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Grey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193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Blu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762" y="1977352"/>
            <a:ext cx="5539409" cy="35567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788412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2" y="3463108"/>
            <a:ext cx="1983042" cy="440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 Na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67193" y="6113831"/>
            <a:ext cx="8661400" cy="3905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193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0" i="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67193" y="6029392"/>
            <a:ext cx="86614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0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2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2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8E9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7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3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50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8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62763"/>
          </a:xfrm>
          <a:prstGeom prst="rect">
            <a:avLst/>
          </a:prstGeom>
        </p:spPr>
      </p:pic>
      <p:sp>
        <p:nvSpPr>
          <p:cNvPr id="3" name="Text Placeholder 6"/>
          <p:cNvSpPr txBox="1">
            <a:spLocks/>
          </p:cNvSpPr>
          <p:nvPr userDrawn="1"/>
        </p:nvSpPr>
        <p:spPr>
          <a:xfrm>
            <a:off x="567193" y="5875405"/>
            <a:ext cx="4984750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www.wgu.edu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3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29" y="5999569"/>
            <a:ext cx="1983042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9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5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29393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2" cy="68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193" y="1977352"/>
            <a:ext cx="11085978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7193" y="6061196"/>
            <a:ext cx="600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5676F18-F9F7-D746-B0DF-0DD17AC29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30" y="5999569"/>
            <a:ext cx="1983041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1" r:id="rId4"/>
    <p:sldLayoutId id="2147483680" r:id="rId5"/>
    <p:sldLayoutId id="2147483682" r:id="rId6"/>
    <p:sldLayoutId id="214748368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pi.org/our-certifications/linux-essentials-overvi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www.lpi.org/polici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iki.lpi.org/wiki/Linux_Essentials_Objectives_V1.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pi.org/our-certifications/exam-010-objectiv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193" y="1122363"/>
            <a:ext cx="10857428" cy="2387600"/>
          </a:xfrm>
        </p:spPr>
        <p:txBody>
          <a:bodyPr/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Topic 4.3 Where Data is Stored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C851 Cohort Live Session for Sunday, October 17, 2021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Dr. John S. Galliano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| C851 Linux Foundations Instructor</a:t>
            </a:r>
          </a:p>
        </p:txBody>
      </p:sp>
    </p:spTree>
    <p:extLst>
      <p:ext uri="{BB962C8B-B14F-4D97-AF65-F5344CB8AC3E}">
        <p14:creationId xmlns:p14="http://schemas.microsoft.com/office/powerpoint/2010/main" val="203232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addresses</a:t>
            </a: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5602C5-A757-43FB-951A-1C84F3CEA1D1}"/>
              </a:ext>
            </a:extLst>
          </p:cNvPr>
          <p:cNvSpPr txBox="1">
            <a:spLocks noChangeArrowheads="1"/>
          </p:cNvSpPr>
          <p:nvPr/>
        </p:nvSpPr>
        <p:spPr>
          <a:xfrm>
            <a:off x="577703" y="1268773"/>
            <a:ext cx="9413789" cy="4320454"/>
          </a:xfrm>
          <a:prstGeom prst="rect">
            <a:avLst/>
          </a:prstGeom>
        </p:spPr>
        <p:txBody>
          <a:bodyPr vert="horz" wrap="square" lIns="91440" tIns="22403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2 Main types:</a:t>
            </a:r>
          </a:p>
          <a:p>
            <a:pPr marL="848929" lvl="1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Physical memory, a.k.a. RAM</a:t>
            </a:r>
          </a:p>
          <a:p>
            <a:pPr marL="848929" lvl="1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Swap, a.k.a. swap space or virtual memory</a:t>
            </a:r>
          </a:p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800" i="1" dirty="0"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command parses </a:t>
            </a:r>
            <a:r>
              <a:rPr lang="en-US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/proc/</a:t>
            </a:r>
            <a:r>
              <a:rPr lang="en-US" altLang="en-US" sz="2800" i="1" dirty="0" err="1">
                <a:latin typeface="Calibri" panose="020F0502020204030204" pitchFamily="34" charset="0"/>
                <a:cs typeface="Calibri" panose="020F0502020204030204" pitchFamily="34" charset="0"/>
              </a:rPr>
              <a:t>meminfo</a:t>
            </a:r>
            <a:r>
              <a:rPr lang="en-US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to show free and used memory in the system: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ECE9D-1929-4FFF-A8BC-FF7AD8A51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62" y="3588475"/>
            <a:ext cx="11390476" cy="1838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9424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messaging</a:t>
            </a: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4B788C-BC56-4337-82D8-D168A401C0CF}"/>
              </a:ext>
            </a:extLst>
          </p:cNvPr>
          <p:cNvSpPr txBox="1">
            <a:spLocks noChangeArrowheads="1"/>
          </p:cNvSpPr>
          <p:nvPr/>
        </p:nvSpPr>
        <p:spPr>
          <a:xfrm>
            <a:off x="577703" y="1268773"/>
            <a:ext cx="9413789" cy="4320454"/>
          </a:xfrm>
          <a:prstGeom prst="rect">
            <a:avLst/>
          </a:prstGeom>
        </p:spPr>
        <p:txBody>
          <a:bodyPr vert="horz" lIns="91440" tIns="22403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Viewing drivers</a:t>
            </a:r>
          </a:p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the </a:t>
            </a:r>
            <a:r>
              <a:rPr lang="en-US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less /proc/modules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lsmod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commands:</a:t>
            </a:r>
          </a:p>
          <a:p>
            <a:pPr marL="97932" indent="0"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7FD7A-2A7C-4801-9546-4121BDEF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728" y="2389976"/>
            <a:ext cx="6790476" cy="3457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3562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Logging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4B788C-BC56-4337-82D8-D168A401C0CF}"/>
              </a:ext>
            </a:extLst>
          </p:cNvPr>
          <p:cNvSpPr txBox="1">
            <a:spLocks noChangeArrowheads="1"/>
          </p:cNvSpPr>
          <p:nvPr/>
        </p:nvSpPr>
        <p:spPr>
          <a:xfrm>
            <a:off x="577703" y="1268773"/>
            <a:ext cx="9413789" cy="4320454"/>
          </a:xfrm>
          <a:prstGeom prst="rect">
            <a:avLst/>
          </a:prstGeom>
        </p:spPr>
        <p:txBody>
          <a:bodyPr vert="horz" lIns="91440" tIns="22403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Log Files are data that varies over time and found in /var/log</a:t>
            </a:r>
          </a:p>
          <a:p>
            <a:pPr marL="848929" lvl="1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/var/log/auth.log stores information about authentications</a:t>
            </a:r>
          </a:p>
          <a:p>
            <a:pPr marL="848929" lvl="1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/var/log/kern.log stores kernel information</a:t>
            </a:r>
          </a:p>
          <a:p>
            <a:pPr marL="848929" lvl="1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/var/log/syslog stores system information</a:t>
            </a:r>
          </a:p>
          <a:p>
            <a:pPr marL="848929" lvl="1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/var/log/messages stores system and application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C6ABE7-2E53-459D-854D-2C6ED63A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682" y="3353238"/>
            <a:ext cx="7808500" cy="3047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39475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440EE-C511-4D92-B9FD-9FAD9D58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Linux log files and usage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ADEA969-DD74-4361-A94C-DBA403E537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6342959"/>
              </p:ext>
            </p:extLst>
          </p:nvPr>
        </p:nvGraphicFramePr>
        <p:xfrm>
          <a:off x="689729" y="1385212"/>
          <a:ext cx="947360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7281">
                  <a:extLst>
                    <a:ext uri="{9D8B030D-6E8A-4147-A177-3AD203B41FA5}">
                      <a16:colId xmlns:a16="http://schemas.microsoft.com/office/drawing/2014/main" val="1563551675"/>
                    </a:ext>
                  </a:extLst>
                </a:gridCol>
                <a:gridCol w="5606321">
                  <a:extLst>
                    <a:ext uri="{9D8B030D-6E8A-4147-A177-3AD203B41FA5}">
                      <a16:colId xmlns:a16="http://schemas.microsoft.com/office/drawing/2014/main" val="418830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Logfile +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680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/var/log/messages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General message and system related 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72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/var/log/auth.log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Authentication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33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/var/log/kern.log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Kernel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57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/var/log/mail.log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Mail server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018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/var/log/httpd/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Apache access and error logs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794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/var/log/boot.log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boot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99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/var/log/mysqld.log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MySQL database server log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9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/var/log/</a:t>
                      </a:r>
                      <a:r>
                        <a:rPr lang="en-US" dirty="0" err="1"/>
                        <a:t>utmp</a:t>
                      </a:r>
                      <a:r>
                        <a:rPr lang="en-US" dirty="0"/>
                        <a:t>, /var/log/</a:t>
                      </a:r>
                      <a:r>
                        <a:rPr lang="en-US" dirty="0" err="1"/>
                        <a:t>wtmp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34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</a:t>
                      </a:r>
                      <a:r>
                        <a:rPr lang="en-US" dirty="0" err="1"/>
                        <a:t>etc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rsyslog.conf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Syslog configuration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06945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B77A3-895C-4D08-B5C3-C3230998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73658-789A-4012-9151-3F364AEC25B5}"/>
              </a:ext>
            </a:extLst>
          </p:cNvPr>
          <p:cNvSpPr txBox="1"/>
          <p:nvPr/>
        </p:nvSpPr>
        <p:spPr>
          <a:xfrm>
            <a:off x="914400" y="6117283"/>
            <a:ext cx="8318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 TIP: Use your Linux skills to monitor logs. A great way to get this done and see new log entries for all log sources is to use the find command: </a:t>
            </a:r>
            <a:r>
              <a:rPr lang="en-US" sz="1200" i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find /var/log/ -type f \( -name "*.log" \) -exec tail -f "$file" {} +;</a:t>
            </a:r>
            <a:r>
              <a:rPr lang="en-US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US" sz="1200" i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938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CC4EA-C0BB-4BF2-817B-444DADF38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F9B37F-620D-4C1C-AAEE-1BE94A0528D9}"/>
              </a:ext>
            </a:extLst>
          </p:cNvPr>
          <p:cNvSpPr txBox="1">
            <a:spLocks/>
          </p:cNvSpPr>
          <p:nvPr/>
        </p:nvSpPr>
        <p:spPr>
          <a:xfrm>
            <a:off x="375666" y="390087"/>
            <a:ext cx="5451613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Demos</a:t>
            </a:r>
            <a:endParaRPr lang="en-US" i="1" dirty="0"/>
          </a:p>
        </p:txBody>
      </p:sp>
      <p:pic>
        <p:nvPicPr>
          <p:cNvPr id="1026" name="Picture 2" descr="Oracle Linux vs. Red Hat Linux">
            <a:extLst>
              <a:ext uri="{FF2B5EF4-FFF2-40B4-BE49-F238E27FC236}">
                <a16:creationId xmlns:a16="http://schemas.microsoft.com/office/drawing/2014/main" id="{6A83C34D-76E1-4A52-ABDE-0EAC2886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52" y="890372"/>
            <a:ext cx="3717171" cy="440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C1103-F823-46A2-A782-6956735DF7BB}"/>
              </a:ext>
            </a:extLst>
          </p:cNvPr>
          <p:cNvSpPr txBox="1"/>
          <p:nvPr/>
        </p:nvSpPr>
        <p:spPr>
          <a:xfrm>
            <a:off x="375666" y="1484026"/>
            <a:ext cx="56444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Based on Red Hat Enterprise Linux (RHEL)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Oracle Linux is an open-source clone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22844-B37E-4782-80EC-DCAC4554C771}"/>
              </a:ext>
            </a:extLst>
          </p:cNvPr>
          <p:cNvSpPr txBox="1"/>
          <p:nvPr/>
        </p:nvSpPr>
        <p:spPr>
          <a:xfrm>
            <a:off x="728662" y="6009738"/>
            <a:ext cx="8221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 You Know? Oracle’s Linux distro is a clone of RHEL and used in the Oracle Cloud Infrastructure (OCI).</a:t>
            </a:r>
            <a:endParaRPr lang="en-US" sz="1400" b="0" i="1" dirty="0">
              <a:solidFill>
                <a:schemeClr val="tx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66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EB544579-DD92-4A93-8157-CBA4CFCD7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313" y="374077"/>
            <a:ext cx="7333680" cy="61127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101D8-1B30-449A-8F42-D148063D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32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Questions Do you Have for Me?</a:t>
            </a:r>
          </a:p>
        </p:txBody>
      </p:sp>
    </p:spTree>
    <p:extLst>
      <p:ext uri="{BB962C8B-B14F-4D97-AF65-F5344CB8AC3E}">
        <p14:creationId xmlns:p14="http://schemas.microsoft.com/office/powerpoint/2010/main" val="149507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EAFD26-CBB5-48D2-BC6A-2A90FE66850B}"/>
              </a:ext>
            </a:extLst>
          </p:cNvPr>
          <p:cNvSpPr txBox="1">
            <a:spLocks/>
          </p:cNvSpPr>
          <p:nvPr/>
        </p:nvSpPr>
        <p:spPr>
          <a:xfrm>
            <a:off x="567193" y="641242"/>
            <a:ext cx="11085978" cy="61288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C07A4F-20C9-4C60-AE8F-3E184A4D3951}"/>
              </a:ext>
            </a:extLst>
          </p:cNvPr>
          <p:cNvSpPr txBox="1">
            <a:spLocks/>
          </p:cNvSpPr>
          <p:nvPr/>
        </p:nvSpPr>
        <p:spPr>
          <a:xfrm>
            <a:off x="567193" y="1858966"/>
            <a:ext cx="8910182" cy="3556756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Welcome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 the Exam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5 Exam Domains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4.3 Where Data is Stored 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Wrap-Up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80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666" y="390087"/>
            <a:ext cx="5451613" cy="612885"/>
          </a:xfrm>
        </p:spPr>
        <p:txBody>
          <a:bodyPr>
            <a:noAutofit/>
          </a:bodyPr>
          <a:lstStyle/>
          <a:p>
            <a:pPr>
              <a:tabLst>
                <a:tab pos="5257800" algn="l"/>
              </a:tabLst>
            </a:pPr>
            <a:r>
              <a:rPr lang="en-US" sz="2800" dirty="0"/>
              <a:t>About the Linux Essentials v1.6 [1]</a:t>
            </a:r>
            <a:br>
              <a:rPr lang="en-US" sz="2800" b="0" i="0" dirty="0">
                <a:solidFill>
                  <a:srgbClr val="000000"/>
                </a:solidFill>
                <a:effectLst/>
              </a:rPr>
            </a:b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3928" y="1254127"/>
            <a:ext cx="5635091" cy="438116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No prerequisites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Closed book, up to 60 minutes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40 multiple-choice (some multi-select and fill-in-the-blank items) questions</a:t>
            </a:r>
          </a:p>
          <a:p>
            <a:r>
              <a:rPr lang="en-US" sz="2400" dirty="0">
                <a:solidFill>
                  <a:schemeClr val="tx2"/>
                </a:solidFill>
              </a:rPr>
              <a:t>Min pass score 500 points (200-800 scale)</a:t>
            </a:r>
          </a:p>
          <a:p>
            <a:r>
              <a:rPr lang="en-US" sz="2400" dirty="0">
                <a:solidFill>
                  <a:schemeClr val="tx2"/>
                </a:solidFill>
              </a:rPr>
              <a:t>Partially correct responses not accepted (for F-I-T-B questions LPI may accept multiple correct versions of an answer [2]</a:t>
            </a:r>
            <a:endParaRPr lang="en-US" sz="2400" baseline="300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Total exam weight count is 40, thus 40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3A48C-E845-42B1-A908-10A77284408E}"/>
              </a:ext>
            </a:extLst>
          </p:cNvPr>
          <p:cNvSpPr txBox="1"/>
          <p:nvPr/>
        </p:nvSpPr>
        <p:spPr>
          <a:xfrm>
            <a:off x="375666" y="5886451"/>
            <a:ext cx="737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[1,3] Linux Professional Institute, “Linux Professional Institute Linux Essentials,” Linux Professional Institute, 21-Oct-2018. [Online]. Available: 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https://www.lpi.org/our-certifications/linux-essentials-overview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</a:t>
            </a:r>
            <a:r>
              <a:rPr lang="fr-FR" sz="12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Accessed</a:t>
            </a:r>
            <a:r>
              <a:rPr lang="fr-FR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14-Aug-2021]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 Dr. Galliano’s correspondence with LPI, dated August 2021: Example: with/without leading path in a case where the answer is a command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8D0BD72-F1DE-481B-9E30-56EF7AFD4750}"/>
              </a:ext>
            </a:extLst>
          </p:cNvPr>
          <p:cNvSpPr txBox="1">
            <a:spLocks/>
          </p:cNvSpPr>
          <p:nvPr/>
        </p:nvSpPr>
        <p:spPr>
          <a:xfrm>
            <a:off x="6642685" y="1237232"/>
            <a:ext cx="5173649" cy="355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Linux Community and a Career in Open Source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Finding Your Way on a Linux System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The Power of the Command Line</a:t>
            </a:r>
          </a:p>
          <a:p>
            <a:r>
              <a:rPr lang="en-US" sz="2400" dirty="0"/>
              <a:t>The Linux Operating System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Security and File Permissions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88CD04-D109-4A43-82D9-BDC57E91394B}"/>
              </a:ext>
            </a:extLst>
          </p:cNvPr>
          <p:cNvSpPr txBox="1">
            <a:spLocks/>
          </p:cNvSpPr>
          <p:nvPr/>
        </p:nvSpPr>
        <p:spPr>
          <a:xfrm>
            <a:off x="6642685" y="383759"/>
            <a:ext cx="5173649" cy="6128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800" dirty="0"/>
              <a:t>The 5 Exam Domains [3]</a:t>
            </a:r>
            <a:endParaRPr lang="en-US" sz="2800" baseline="30000" dirty="0"/>
          </a:p>
        </p:txBody>
      </p:sp>
      <p:pic>
        <p:nvPicPr>
          <p:cNvPr id="9" name="Picture 2" descr="Linux Essentials - Credly">
            <a:extLst>
              <a:ext uri="{FF2B5EF4-FFF2-40B4-BE49-F238E27FC236}">
                <a16:creationId xmlns:a16="http://schemas.microsoft.com/office/drawing/2014/main" id="{6BFAA0D2-E85A-4586-B1A4-D0090F4A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762" y="4103487"/>
            <a:ext cx="1137721" cy="113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10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81D5-1288-4F2A-9BF5-F3C8516C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94" y="641242"/>
            <a:ext cx="11107724" cy="612885"/>
          </a:xfrm>
        </p:spPr>
        <p:txBody>
          <a:bodyPr/>
          <a:lstStyle/>
          <a:p>
            <a:r>
              <a:rPr lang="en-US" dirty="0"/>
              <a:t>LPI Exam Re-Take Policy [4]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16F09-BC75-4B8A-844E-44B7E7120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0" i="0" dirty="0">
                <a:effectLst/>
              </a:rPr>
              <a:t>Anyone who takes an LPI exam once must wait </a:t>
            </a:r>
            <a:r>
              <a:rPr lang="en-US" sz="2400" b="0" i="0" u="sng" dirty="0">
                <a:effectLst/>
              </a:rPr>
              <a:t>one week</a:t>
            </a:r>
            <a:r>
              <a:rPr lang="en-US" sz="2400" b="0" i="0" dirty="0">
                <a:effectLst/>
              </a:rPr>
              <a:t> before re-taking</a:t>
            </a:r>
          </a:p>
          <a:p>
            <a:pPr algn="l"/>
            <a:r>
              <a:rPr lang="en-US" sz="2400" b="0" i="0" dirty="0">
                <a:effectLst/>
              </a:rPr>
              <a:t>Anyone who takes an LPI exam a second (and subsequent) time must wait </a:t>
            </a:r>
            <a:r>
              <a:rPr lang="en-US" sz="2400" b="0" i="0" u="sng" dirty="0">
                <a:effectLst/>
              </a:rPr>
              <a:t>30 days </a:t>
            </a:r>
            <a:r>
              <a:rPr lang="en-US" sz="2400" b="0" i="0" dirty="0">
                <a:effectLst/>
              </a:rPr>
              <a:t>before re-taking</a:t>
            </a:r>
          </a:p>
          <a:p>
            <a:pPr algn="l"/>
            <a:r>
              <a:rPr lang="en-US" sz="2400" dirty="0">
                <a:solidFill>
                  <a:srgbClr val="FF0000"/>
                </a:solidFill>
              </a:rPr>
              <a:t>3</a:t>
            </a:r>
            <a:r>
              <a:rPr lang="en-US" sz="2400" baseline="30000" dirty="0">
                <a:solidFill>
                  <a:srgbClr val="FF0000"/>
                </a:solidFill>
              </a:rPr>
              <a:t>rd</a:t>
            </a:r>
            <a:r>
              <a:rPr lang="en-US" sz="2400" dirty="0">
                <a:solidFill>
                  <a:srgbClr val="FF0000"/>
                </a:solidFill>
              </a:rPr>
              <a:t> and subsequent attempts at your own cost ($120)</a:t>
            </a:r>
            <a:endParaRPr lang="en-US" sz="2400" b="0" i="0" dirty="0">
              <a:solidFill>
                <a:srgbClr val="FF0000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81E14-5AEE-48B1-86A3-383C58ECE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FF5E8-612D-4F72-B4F4-2DFFAAF49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83" y="2351134"/>
            <a:ext cx="1462818" cy="2155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F981BD-A557-4D78-A947-757265E84CA6}"/>
              </a:ext>
            </a:extLst>
          </p:cNvPr>
          <p:cNvSpPr txBox="1"/>
          <p:nvPr/>
        </p:nvSpPr>
        <p:spPr>
          <a:xfrm>
            <a:off x="567193" y="6080514"/>
            <a:ext cx="7373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[4] Linux Professional Institute, “Privacy Statement and Policies,” Linux Professional Institute, 18-May-2018.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https://www.lpi.org/policies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</a:p>
        </p:txBody>
      </p:sp>
    </p:spTree>
    <p:extLst>
      <p:ext uri="{BB962C8B-B14F-4D97-AF65-F5344CB8AC3E}">
        <p14:creationId xmlns:p14="http://schemas.microsoft.com/office/powerpoint/2010/main" val="325689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6509-595E-427C-9513-7005E0AD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Topics/Weightings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D4DE4-B087-468B-9D85-A55E386A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8713E3-F447-4C80-B2BE-9C3DDCC37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2378646"/>
            <a:ext cx="1881106" cy="2100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E05999-9925-4B8B-BF0C-8A42C0334860}"/>
              </a:ext>
            </a:extLst>
          </p:cNvPr>
          <p:cNvSpPr txBox="1"/>
          <p:nvPr/>
        </p:nvSpPr>
        <p:spPr>
          <a:xfrm>
            <a:off x="529702" y="6195488"/>
            <a:ext cx="7347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[5] Linux Professional Institute, “Linux Essentials Objectives V1.6 - LPI Wiki,” Linux Professional Institute, 25-Jan-2020.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https://wiki.lpi.org/wiki/Linux_Essentials_Objectives_V1.6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14-Aug-2021].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D1703F-5E1C-40C3-AF4A-B92ED3D1E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406819"/>
              </p:ext>
            </p:extLst>
          </p:nvPr>
        </p:nvGraphicFramePr>
        <p:xfrm>
          <a:off x="867686" y="431679"/>
          <a:ext cx="4204968" cy="5188060"/>
        </p:xfrm>
        <a:graphic>
          <a:graphicData uri="http://schemas.openxmlformats.org/drawingml/2006/table">
            <a:tbl>
              <a:tblPr/>
              <a:tblGrid>
                <a:gridCol w="1061720">
                  <a:extLst>
                    <a:ext uri="{9D8B030D-6E8A-4147-A177-3AD203B41FA5}">
                      <a16:colId xmlns:a16="http://schemas.microsoft.com/office/drawing/2014/main" val="4219903607"/>
                    </a:ext>
                  </a:extLst>
                </a:gridCol>
                <a:gridCol w="1741592">
                  <a:extLst>
                    <a:ext uri="{9D8B030D-6E8A-4147-A177-3AD203B41FA5}">
                      <a16:colId xmlns:a16="http://schemas.microsoft.com/office/drawing/2014/main" val="1260923742"/>
                    </a:ext>
                  </a:extLst>
                </a:gridCol>
                <a:gridCol w="1401656">
                  <a:extLst>
                    <a:ext uri="{9D8B030D-6E8A-4147-A177-3AD203B41FA5}">
                      <a16:colId xmlns:a16="http://schemas.microsoft.com/office/drawing/2014/main" val="4191681459"/>
                    </a:ext>
                  </a:extLst>
                </a:gridCol>
              </a:tblGrid>
              <a:tr h="259403"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Linux Essentials v1.6 Exam Topics [5]</a:t>
                      </a:r>
                      <a:endParaRPr lang="en-US" sz="18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40064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70311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67649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55391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189309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20548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6425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8134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197107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29632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835263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15640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793365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F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44119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554364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37598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97616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38387"/>
                  </a:ext>
                </a:extLst>
              </a:tr>
              <a:tr h="25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769993"/>
                  </a:ext>
                </a:extLst>
              </a:tr>
              <a:tr h="25940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8890" marR="8890" marT="889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98984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E2265CF-5F5B-4348-A0CF-B6AA8CA824E1}"/>
              </a:ext>
            </a:extLst>
          </p:cNvPr>
          <p:cNvSpPr/>
          <p:nvPr/>
        </p:nvSpPr>
        <p:spPr>
          <a:xfrm>
            <a:off x="2558851" y="3807252"/>
            <a:ext cx="2663190" cy="2628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9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EC80D-4445-4CE7-B775-D9E55586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B8309F-5D04-46C1-8D35-BBEFE48BD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9" y="228749"/>
            <a:ext cx="5716586" cy="58342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4761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Weight: </a:t>
            </a:r>
            <a:r>
              <a:rPr lang="en-US" altLang="en-US" sz="2400" b="1">
                <a:latin typeface="Calibri" panose="020F0502020204030204" pitchFamily="34" charset="0"/>
                <a:cs typeface="Calibri" panose="020F0502020204030204" pitchFamily="34" charset="0"/>
              </a:rPr>
              <a:t>3 (3 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questions)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Where various types of information are stored on a Linux system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 Knowledge Areas:</a:t>
            </a:r>
          </a:p>
          <a:p>
            <a:pPr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Programs and configuration</a:t>
            </a:r>
          </a:p>
          <a:p>
            <a:pPr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Processes</a:t>
            </a:r>
          </a:p>
          <a:p>
            <a:pPr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Memory addresses</a:t>
            </a:r>
          </a:p>
          <a:p>
            <a:pPr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System messaging</a:t>
            </a:r>
          </a:p>
          <a:p>
            <a:pPr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Logging</a:t>
            </a:r>
          </a:p>
          <a:p>
            <a:pPr font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Files used, terms and utilities:</a:t>
            </a:r>
          </a:p>
          <a:p>
            <a:pPr marL="111125" indent="-111125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top, free</a:t>
            </a:r>
          </a:p>
          <a:p>
            <a:pPr marL="111125" indent="-11112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syslog,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dmesg</a:t>
            </a:r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11125" indent="-11112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etc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/, /var/log/</a:t>
            </a:r>
          </a:p>
          <a:p>
            <a:pPr marL="111125" indent="-11112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/boot/, /proc/, /dev/, /sys/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E478B-7F3B-445A-8774-2A96F810FF7B}"/>
              </a:ext>
            </a:extLst>
          </p:cNvPr>
          <p:cNvSpPr txBox="1"/>
          <p:nvPr/>
        </p:nvSpPr>
        <p:spPr>
          <a:xfrm>
            <a:off x="486258" y="6132880"/>
            <a:ext cx="783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[6] Linux Professional Institute (LPI), “Exam 010 Objectives,” Linux Professional Institute, 21-Oct-2018. [Online]. Available: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https://www.lpi.org/our-certifications/exam-010-objectives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[Accessed: 10-Jul-2021].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2929EAA-AA57-40E4-8DEF-B8180F1B0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530" y="1725650"/>
            <a:ext cx="3573425" cy="3573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6E3AB5-BC39-4A86-9A24-9C4018BE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677" y="263455"/>
            <a:ext cx="6029323" cy="9176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4.3 Where Data is Stored [6]</a:t>
            </a:r>
          </a:p>
        </p:txBody>
      </p:sp>
    </p:spTree>
    <p:extLst>
      <p:ext uri="{BB962C8B-B14F-4D97-AF65-F5344CB8AC3E}">
        <p14:creationId xmlns:p14="http://schemas.microsoft.com/office/powerpoint/2010/main" val="343726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Programs and configuration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4B788C-BC56-4337-82D8-D168A401C0CF}"/>
              </a:ext>
            </a:extLst>
          </p:cNvPr>
          <p:cNvSpPr txBox="1">
            <a:spLocks noChangeArrowheads="1"/>
          </p:cNvSpPr>
          <p:nvPr/>
        </p:nvSpPr>
        <p:spPr>
          <a:xfrm>
            <a:off x="577703" y="1268773"/>
            <a:ext cx="9413789" cy="4320454"/>
          </a:xfrm>
          <a:prstGeom prst="rect">
            <a:avLst/>
          </a:prstGeom>
        </p:spPr>
        <p:txBody>
          <a:bodyPr vert="horz" wrap="square" lIns="91440" tIns="22403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Binary files stored in </a:t>
            </a:r>
            <a:r>
              <a:rPr lang="en-US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en-US" sz="2800" i="1" dirty="0" err="1">
                <a:latin typeface="Calibri" panose="020F0502020204030204" pitchFamily="34" charset="0"/>
                <a:cs typeface="Calibri" panose="020F0502020204030204" pitchFamily="34" charset="0"/>
              </a:rPr>
              <a:t>sbin</a:t>
            </a:r>
            <a:r>
              <a:rPr lang="en-US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, /bin, /</a:t>
            </a:r>
            <a:r>
              <a:rPr lang="en-US" altLang="en-US" sz="2800" i="1" dirty="0" err="1"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US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en-US" sz="2800" i="1" dirty="0" err="1">
                <a:latin typeface="Calibri" panose="020F0502020204030204" pitchFamily="34" charset="0"/>
                <a:cs typeface="Calibri" panose="020F0502020204030204" pitchFamily="34" charset="0"/>
              </a:rPr>
              <a:t>sbin</a:t>
            </a:r>
            <a:r>
              <a:rPr lang="en-US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800" i="1" dirty="0" err="1"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/local/</a:t>
            </a:r>
            <a:r>
              <a:rPr lang="en-US" sz="2800" i="1" dirty="0" err="1">
                <a:latin typeface="Calibri" panose="020F0502020204030204" pitchFamily="34" charset="0"/>
                <a:cs typeface="Calibri" panose="020F0502020204030204" pitchFamily="34" charset="0"/>
              </a:rPr>
              <a:t>sbin</a:t>
            </a:r>
            <a:endParaRPr lang="en-US" altLang="en-US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Configuration files stored in </a:t>
            </a:r>
            <a:r>
              <a:rPr lang="en-US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en-US" sz="2800" i="1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 /home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(a.k.a., dotfiles)</a:t>
            </a:r>
          </a:p>
          <a:p>
            <a:pPr marL="848929" lvl="1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alt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bash_history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stores the command line history</a:t>
            </a:r>
          </a:p>
          <a:p>
            <a:pPr marL="848929" lvl="1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alt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bash_logout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commands executed when leaving the login shell</a:t>
            </a:r>
          </a:p>
          <a:p>
            <a:pPr marL="848929" lvl="1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alt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bashrc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Bash’s initialization script for non-login shells</a:t>
            </a:r>
          </a:p>
          <a:p>
            <a:pPr marL="848929" lvl="1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.profile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Bash’s initialization script for login shells</a:t>
            </a:r>
          </a:p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Kernels are stored in </a:t>
            </a:r>
            <a:r>
              <a:rPr lang="en-US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/boot</a:t>
            </a:r>
          </a:p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Psuedo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filesystems: </a:t>
            </a:r>
            <a:r>
              <a:rPr lang="en-US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/dev, /proc, /sys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0F811-E13F-40E2-9748-056BC7ADAEAE}"/>
              </a:ext>
            </a:extLst>
          </p:cNvPr>
          <p:cNvSpPr txBox="1"/>
          <p:nvPr/>
        </p:nvSpPr>
        <p:spPr>
          <a:xfrm>
            <a:off x="476027" y="6117283"/>
            <a:ext cx="875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 TIP: You can find out what directories are available for you to run binaries from by referencing the PATH variable with echo $PATH. For more information on PATH, review the lessons on variables and shell customization.</a:t>
            </a:r>
          </a:p>
        </p:txBody>
      </p:sp>
    </p:spTree>
    <p:extLst>
      <p:ext uri="{BB962C8B-B14F-4D97-AF65-F5344CB8AC3E}">
        <p14:creationId xmlns:p14="http://schemas.microsoft.com/office/powerpoint/2010/main" val="3207460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ED79-F414-4E9B-9939-67E79A2F2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92" y="641242"/>
            <a:ext cx="7863129" cy="287607"/>
          </a:xfrm>
        </p:spPr>
        <p:txBody>
          <a:bodyPr>
            <a:normAutofit fontScale="90000"/>
          </a:bodyPr>
          <a:lstStyle/>
          <a:p>
            <a:r>
              <a:rPr lang="en-US" dirty="0"/>
              <a:t>Find &amp; Understand Your Kernel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99592-C1C4-4611-9693-9BCD2D531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91" y="1442093"/>
            <a:ext cx="6380017" cy="4033156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Run </a:t>
            </a:r>
            <a:r>
              <a:rPr lang="en-US" sz="2800" i="1" dirty="0" err="1">
                <a:solidFill>
                  <a:srgbClr val="404040"/>
                </a:solidFill>
                <a:latin typeface="Courier New" panose="02070309020205020404" pitchFamily="49" charset="0"/>
              </a:rPr>
              <a:t>uname</a:t>
            </a:r>
            <a:r>
              <a:rPr lang="en-US" sz="2800" i="1" dirty="0">
                <a:solidFill>
                  <a:srgbClr val="404040"/>
                </a:solidFill>
                <a:latin typeface="Courier New" panose="02070309020205020404" pitchFamily="49" charset="0"/>
              </a:rPr>
              <a:t> –r</a:t>
            </a:r>
            <a:r>
              <a:rPr lang="en-US" sz="2800" i="1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i="1" dirty="0" err="1">
                <a:solidFill>
                  <a:srgbClr val="404040"/>
                </a:solidFill>
                <a:latin typeface="Courier New" panose="02070309020205020404" pitchFamily="49" charset="0"/>
              </a:rPr>
              <a:t>hostnamectl</a:t>
            </a:r>
            <a:r>
              <a:rPr lang="en-US" sz="2800" i="1" dirty="0">
                <a:solidFill>
                  <a:srgbClr val="404040"/>
                </a:solidFill>
                <a:latin typeface="Courier New" panose="02070309020205020404" pitchFamily="49" charset="0"/>
              </a:rPr>
              <a:t>, </a:t>
            </a:r>
            <a:r>
              <a:rPr lang="en-US" sz="2800" b="0" i="1" dirty="0">
                <a:solidFill>
                  <a:srgbClr val="404040"/>
                </a:solidFill>
                <a:effectLst/>
                <a:latin typeface="Courier New" panose="02070309020205020404" pitchFamily="49" charset="0"/>
              </a:rPr>
              <a:t>cat /proc/version, </a:t>
            </a:r>
            <a:r>
              <a:rPr lang="en-US" sz="2800" b="0" i="1" dirty="0" err="1">
                <a:solidFill>
                  <a:srgbClr val="404040"/>
                </a:solidFill>
                <a:effectLst/>
                <a:latin typeface="Courier New" panose="02070309020205020404" pitchFamily="49" charset="0"/>
              </a:rPr>
              <a:t>dmesg</a:t>
            </a:r>
            <a:r>
              <a:rPr lang="en-US" sz="2800" b="0" i="1" dirty="0">
                <a:solidFill>
                  <a:srgbClr val="404040"/>
                </a:solidFill>
                <a:effectLst/>
                <a:latin typeface="Courier New" panose="02070309020205020404" pitchFamily="49" charset="0"/>
              </a:rPr>
              <a:t> |grep Linux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28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.4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.17</a:t>
            </a: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-2102.201.3</a:t>
            </a:r>
            <a:r>
              <a:rPr lang="en-US" sz="280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.el8uek</a:t>
            </a:r>
            <a:r>
              <a:rPr lang="en-US" sz="2800" i="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.x86_64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5: main kernel version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accent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.4: major release version (stable even, odd development)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.17: minor revision level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-2102.201.3: patch number </a:t>
            </a:r>
            <a:r>
              <a:rPr lang="en-US" sz="240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bug fixes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Architecture: x86_64</a:t>
            </a:r>
            <a:endParaRPr lang="en-US" sz="2400" i="0" dirty="0">
              <a:solidFill>
                <a:schemeClr val="accent5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7E224-0571-4E48-9266-44287CD8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6F18-F9F7-D746-B0DF-0DD17AC29D40}" type="slidenum">
              <a:rPr lang="en-US" smtClean="0"/>
              <a:t>8</a:t>
            </a:fld>
            <a:endParaRPr lang="en-US"/>
          </a:p>
        </p:txBody>
      </p:sp>
      <p:pic>
        <p:nvPicPr>
          <p:cNvPr id="4098" name="Picture 2" descr="how to check linux kernel version command line">
            <a:extLst>
              <a:ext uri="{FF2B5EF4-FFF2-40B4-BE49-F238E27FC236}">
                <a16:creationId xmlns:a16="http://schemas.microsoft.com/office/drawing/2014/main" id="{0FCADD7E-984D-4BA2-B088-3266E368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209" y="2184523"/>
            <a:ext cx="4977905" cy="24889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313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C55B2B82-61B5-4935-BFAD-E2DAC86B2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704" y="0"/>
            <a:ext cx="7808500" cy="1513059"/>
          </a:xfrm>
        </p:spPr>
        <p:txBody>
          <a:bodyPr vert="horz" lIns="91440" tIns="35206" rIns="91440" bIns="45720" rtlCol="0" anchor="t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b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0A43BBA-2937-4418-9C94-608B6AD5653C}"/>
              </a:ext>
            </a:extLst>
          </p:cNvPr>
          <p:cNvSpPr txBox="1">
            <a:spLocks noChangeArrowheads="1"/>
          </p:cNvSpPr>
          <p:nvPr/>
        </p:nvSpPr>
        <p:spPr>
          <a:xfrm>
            <a:off x="577703" y="1268773"/>
            <a:ext cx="9413789" cy="4320454"/>
          </a:xfrm>
          <a:prstGeom prst="rect">
            <a:avLst/>
          </a:prstGeom>
        </p:spPr>
        <p:txBody>
          <a:bodyPr vert="horz" wrap="square" lIns="91440" tIns="22403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 user issues a command, a program is run, and one or more processes are generated</a:t>
            </a:r>
          </a:p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Processes exist in a hierarchy</a:t>
            </a:r>
          </a:p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8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command is snapshot of processes</a:t>
            </a:r>
          </a:p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1859C-F3C9-44F1-AA16-5C851A6E9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39" y="3429000"/>
            <a:ext cx="5971429" cy="1895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85665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291FC1B-9C0D-714D-91D8-8E8093E0EDE4}"/>
    </a:ext>
  </a:extLst>
</a:theme>
</file>

<file path=ppt/theme/theme10.xml><?xml version="1.0" encoding="utf-8"?>
<a:theme xmlns:a="http://schemas.openxmlformats.org/drawingml/2006/main" name="Body Grey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4329A6FB-1095-5241-BCAC-BB16457CB1A1}"/>
    </a:ext>
  </a:extLst>
</a:theme>
</file>

<file path=ppt/theme/theme11.xml><?xml version="1.0" encoding="utf-8"?>
<a:theme xmlns:a="http://schemas.openxmlformats.org/drawingml/2006/main" name="Body Blue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913DCDB3-3280-D34F-A91D-FE55C6D01C40}"/>
    </a:ext>
  </a:extLst>
</a:theme>
</file>

<file path=ppt/theme/theme12.xml><?xml version="1.0" encoding="utf-8"?>
<a:theme xmlns:a="http://schemas.openxmlformats.org/drawingml/2006/main" name="Ending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36DFEF74-938A-DD41-8E50-ED17D9C74D31}"/>
    </a:ext>
  </a:extLst>
</a:theme>
</file>

<file path=ppt/theme/theme13.xml><?xml version="1.0" encoding="utf-8"?>
<a:theme xmlns:a="http://schemas.openxmlformats.org/drawingml/2006/main" name="Ending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FC507B5-AC6E-0E41-AB4C-6E0C3209A861}"/>
    </a:ext>
  </a:extLst>
</a:theme>
</file>

<file path=ppt/theme/theme14.xml><?xml version="1.0" encoding="utf-8"?>
<a:theme xmlns:a="http://schemas.openxmlformats.org/drawingml/2006/main" name="Ending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FDED3EA8-018F-D24B-9730-51B66DF54620}"/>
    </a:ext>
  </a:extLst>
</a:theme>
</file>

<file path=ppt/theme/theme15.xml><?xml version="1.0" encoding="utf-8"?>
<a:theme xmlns:a="http://schemas.openxmlformats.org/drawingml/2006/main" name="Ending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2E2D007B-A1D6-694B-869B-C76D213F2613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69B682AB-A5A6-F844-AFDD-05E3F1B31356}"/>
    </a:ext>
  </a:extLst>
</a:theme>
</file>

<file path=ppt/theme/theme3.xml><?xml version="1.0" encoding="utf-8"?>
<a:theme xmlns:a="http://schemas.openxmlformats.org/drawingml/2006/main" name="Cover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DBD2CA2-889F-7F4D-80EF-79F7580D10DA}"/>
    </a:ext>
  </a:extLst>
</a:theme>
</file>

<file path=ppt/theme/theme4.xml><?xml version="1.0" encoding="utf-8"?>
<a:theme xmlns:a="http://schemas.openxmlformats.org/drawingml/2006/main" name="Cover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1180CC51-6A35-AE4A-AD07-A5A5F62BDB9C}"/>
    </a:ext>
  </a:extLst>
</a:theme>
</file>

<file path=ppt/theme/theme5.xml><?xml version="1.0" encoding="utf-8"?>
<a:theme xmlns:a="http://schemas.openxmlformats.org/drawingml/2006/main" name="Interstitial 1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B7C86AAF-8A7C-D54E-8549-AE8622B511BE}"/>
    </a:ext>
  </a:extLst>
</a:theme>
</file>

<file path=ppt/theme/theme6.xml><?xml version="1.0" encoding="utf-8"?>
<a:theme xmlns:a="http://schemas.openxmlformats.org/drawingml/2006/main" name="Interstitial 2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CC60281-2869-F14A-9F64-2E6E2F3F2915}"/>
    </a:ext>
  </a:extLst>
</a:theme>
</file>

<file path=ppt/theme/theme7.xml><?xml version="1.0" encoding="utf-8"?>
<a:theme xmlns:a="http://schemas.openxmlformats.org/drawingml/2006/main" name="Interstitial 3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8C73B935-DEC3-1D45-8ABD-40558AA0F2EF}"/>
    </a:ext>
  </a:extLst>
</a:theme>
</file>

<file path=ppt/theme/theme8.xml><?xml version="1.0" encoding="utf-8"?>
<a:theme xmlns:a="http://schemas.openxmlformats.org/drawingml/2006/main" name="Interstitial 4">
  <a:themeElements>
    <a:clrScheme name="WGU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4986A0"/>
      </a:hlink>
      <a:folHlink>
        <a:srgbClr val="4986A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0E672B97-F55E-474D-B055-EAC5BF922511}"/>
    </a:ext>
  </a:extLst>
</a:theme>
</file>

<file path=ppt/theme/theme9.xml><?xml version="1.0" encoding="utf-8"?>
<a:theme xmlns:a="http://schemas.openxmlformats.org/drawingml/2006/main" name="Body White">
  <a:themeElements>
    <a:clrScheme name="WGU 1">
      <a:dk1>
        <a:srgbClr val="003057"/>
      </a:dk1>
      <a:lt1>
        <a:srgbClr val="FFFFFF"/>
      </a:lt1>
      <a:dk2>
        <a:srgbClr val="003057"/>
      </a:dk2>
      <a:lt2>
        <a:srgbClr val="E7E6E6"/>
      </a:lt2>
      <a:accent1>
        <a:srgbClr val="4986A0"/>
      </a:accent1>
      <a:accent2>
        <a:srgbClr val="509E2F"/>
      </a:accent2>
      <a:accent3>
        <a:srgbClr val="F6BE00"/>
      </a:accent3>
      <a:accent4>
        <a:srgbClr val="C69214"/>
      </a:accent4>
      <a:accent5>
        <a:srgbClr val="F68D2E"/>
      </a:accent5>
      <a:accent6>
        <a:srgbClr val="862633"/>
      </a:accent6>
      <a:hlink>
        <a:srgbClr val="862633"/>
      </a:hlink>
      <a:folHlink>
        <a:srgbClr val="8626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GU_Marketing_Final_2" id="{A683ECD6-D8F6-DB44-8B7D-87798DFD0B94}" vid="{5008DB6A-7566-1847-92E7-77BF27A43A6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WGU_Marketing_Final_2</Template>
  <TotalTime>27762</TotalTime>
  <Words>2172</Words>
  <Application>Microsoft Office PowerPoint</Application>
  <PresentationFormat>Widescreen</PresentationFormat>
  <Paragraphs>290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16</vt:i4>
      </vt:variant>
    </vt:vector>
  </HeadingPairs>
  <TitlesOfParts>
    <vt:vector size="40" baseType="lpstr">
      <vt:lpstr>Arial</vt:lpstr>
      <vt:lpstr>Calibri</vt:lpstr>
      <vt:lpstr>Consolas</vt:lpstr>
      <vt:lpstr>Courier New</vt:lpstr>
      <vt:lpstr>Menlo</vt:lpstr>
      <vt:lpstr>Muli</vt:lpstr>
      <vt:lpstr>open sans</vt:lpstr>
      <vt:lpstr>Times New Roman</vt:lpstr>
      <vt:lpstr>Wingdings</vt:lpstr>
      <vt:lpstr>Cover 1</vt:lpstr>
      <vt:lpstr>Cover 2</vt:lpstr>
      <vt:lpstr>Cover 3</vt:lpstr>
      <vt:lpstr>Cover 4</vt:lpstr>
      <vt:lpstr>Interstitial 1</vt:lpstr>
      <vt:lpstr>Interstitial 2</vt:lpstr>
      <vt:lpstr>Interstitial 3</vt:lpstr>
      <vt:lpstr>Interstitial 4</vt:lpstr>
      <vt:lpstr>Body White</vt:lpstr>
      <vt:lpstr>Body Grey</vt:lpstr>
      <vt:lpstr>Body Blue</vt:lpstr>
      <vt:lpstr>Ending 1</vt:lpstr>
      <vt:lpstr>Ending 2</vt:lpstr>
      <vt:lpstr>Ending 3</vt:lpstr>
      <vt:lpstr>Ending 4</vt:lpstr>
      <vt:lpstr>Topic 4.3 Where Data is Stored </vt:lpstr>
      <vt:lpstr>PowerPoint Presentation</vt:lpstr>
      <vt:lpstr>About the Linux Essentials v1.6 [1] </vt:lpstr>
      <vt:lpstr>LPI Exam Re-Take Policy [4]</vt:lpstr>
      <vt:lpstr>Exam Topics/Weightings</vt:lpstr>
      <vt:lpstr>4.3 Where Data is Stored [6]</vt:lpstr>
      <vt:lpstr> Programs and configuration</vt:lpstr>
      <vt:lpstr>Find &amp; Understand Your Kernel Version</vt:lpstr>
      <vt:lpstr> Processes</vt:lpstr>
      <vt:lpstr> Memory addresses </vt:lpstr>
      <vt:lpstr> System messaging </vt:lpstr>
      <vt:lpstr> Logging</vt:lpstr>
      <vt:lpstr>Common Linux log files and usage</vt:lpstr>
      <vt:lpstr>PowerPoint Presentation</vt:lpstr>
      <vt:lpstr>PowerPoint Presentation</vt:lpstr>
      <vt:lpstr>What Questions Do you Have for Me?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of your presentation, keep it short.</dc:title>
  <dc:creator>John Galliano</dc:creator>
  <cp:lastModifiedBy>John Galliano</cp:lastModifiedBy>
  <cp:revision>310</cp:revision>
  <dcterms:created xsi:type="dcterms:W3CDTF">2021-06-27T13:01:38Z</dcterms:created>
  <dcterms:modified xsi:type="dcterms:W3CDTF">2021-10-17T16:09:40Z</dcterms:modified>
</cp:coreProperties>
</file>